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041" r:id="rId1"/>
  </p:sldMasterIdLst>
  <p:notesMasterIdLst>
    <p:notesMasterId r:id="rId38"/>
  </p:notesMasterIdLst>
  <p:sldIdLst>
    <p:sldId id="256" r:id="rId2"/>
    <p:sldId id="258" r:id="rId3"/>
    <p:sldId id="295" r:id="rId4"/>
    <p:sldId id="327" r:id="rId5"/>
    <p:sldId id="261" r:id="rId6"/>
    <p:sldId id="309" r:id="rId7"/>
    <p:sldId id="263" r:id="rId8"/>
    <p:sldId id="329" r:id="rId9"/>
    <p:sldId id="262" r:id="rId10"/>
    <p:sldId id="332" r:id="rId11"/>
    <p:sldId id="265" r:id="rId12"/>
    <p:sldId id="267" r:id="rId13"/>
    <p:sldId id="266" r:id="rId14"/>
    <p:sldId id="271" r:id="rId15"/>
    <p:sldId id="321" r:id="rId16"/>
    <p:sldId id="330" r:id="rId17"/>
    <p:sldId id="331" r:id="rId18"/>
    <p:sldId id="270" r:id="rId19"/>
    <p:sldId id="333" r:id="rId20"/>
    <p:sldId id="272" r:id="rId21"/>
    <p:sldId id="301" r:id="rId22"/>
    <p:sldId id="302" r:id="rId23"/>
    <p:sldId id="303" r:id="rId24"/>
    <p:sldId id="304" r:id="rId25"/>
    <p:sldId id="305" r:id="rId26"/>
    <p:sldId id="299" r:id="rId27"/>
    <p:sldId id="274" r:id="rId28"/>
    <p:sldId id="273" r:id="rId29"/>
    <p:sldId id="289" r:id="rId30"/>
    <p:sldId id="276" r:id="rId31"/>
    <p:sldId id="334" r:id="rId32"/>
    <p:sldId id="277" r:id="rId33"/>
    <p:sldId id="298" r:id="rId34"/>
    <p:sldId id="314" r:id="rId35"/>
    <p:sldId id="279" r:id="rId36"/>
    <p:sldId id="286" r:id="rId3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91AD3D23-6A99-0C43-B023-2C4C90812368}">
          <p14:sldIdLst>
            <p14:sldId id="256"/>
            <p14:sldId id="258"/>
            <p14:sldId id="295"/>
            <p14:sldId id="327"/>
            <p14:sldId id="261"/>
            <p14:sldId id="309"/>
            <p14:sldId id="263"/>
            <p14:sldId id="329"/>
            <p14:sldId id="262"/>
            <p14:sldId id="332"/>
            <p14:sldId id="265"/>
            <p14:sldId id="267"/>
            <p14:sldId id="266"/>
            <p14:sldId id="271"/>
            <p14:sldId id="321"/>
            <p14:sldId id="330"/>
            <p14:sldId id="331"/>
            <p14:sldId id="270"/>
            <p14:sldId id="333"/>
            <p14:sldId id="272"/>
            <p14:sldId id="301"/>
            <p14:sldId id="302"/>
            <p14:sldId id="303"/>
            <p14:sldId id="304"/>
            <p14:sldId id="305"/>
            <p14:sldId id="299"/>
            <p14:sldId id="274"/>
            <p14:sldId id="273"/>
            <p14:sldId id="289"/>
            <p14:sldId id="276"/>
            <p14:sldId id="334"/>
            <p14:sldId id="277"/>
            <p14:sldId id="298"/>
            <p14:sldId id="314"/>
            <p14:sldId id="279"/>
            <p14:sldId id="28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5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415"/>
    <p:restoredTop sz="86871"/>
  </p:normalViewPr>
  <p:slideViewPr>
    <p:cSldViewPr snapToGrid="0" snapToObjects="1">
      <p:cViewPr varScale="1">
        <p:scale>
          <a:sx n="106" d="100"/>
          <a:sy n="106" d="100"/>
        </p:scale>
        <p:origin x="200" y="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D0ADC4-69DD-CF44-B8DF-03C4C72675B4}" type="datetimeFigureOut">
              <a:rPr lang="en-US" smtClean="0"/>
              <a:t>2/18/19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73E793-AA28-1846-B480-00CAFD444F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1484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Also, the extent to which these have been seen as taboos in writing has decreased since the late 18</a:t>
            </a:r>
            <a:r>
              <a:rPr lang="en-US" baseline="30000" dirty="0"/>
              <a:t>th</a:t>
            </a:r>
            <a:r>
              <a:rPr lang="en-US" dirty="0"/>
              <a:t> century, and has decreased now; Language EVOLUTION change over time; may is not really used anymore; prescriptivism doesn’t make any sense teaching, but actually we lose these things; fridge versus refrigerator? Personal computer? Just putting up old English versus now (thou is gone?)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73E793-AA28-1846-B480-00CAFD444F0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26325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Put grids directly on this plot</a:t>
            </a:r>
          </a:p>
          <a:p>
            <a:r>
              <a:rPr lang="en-US" dirty="0"/>
              <a:t>Directly replicates Kempe findings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73E793-AA28-1846-B480-00CAFD444F0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6351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Put grids directly on this plot</a:t>
            </a:r>
          </a:p>
          <a:p>
            <a:r>
              <a:rPr lang="en-US" dirty="0"/>
              <a:t>Directly replicates Kempe findings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73E793-AA28-1846-B480-00CAFD444F0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7162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do we study the effects of these pressures on language in the lab??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73E793-AA28-1846-B480-00CAFD444F0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8513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more how this is an easier task [change-detection versus spontaneous generation task]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73E793-AA28-1846-B480-00CAFD444F0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57178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Make sure that justification for fixer-parent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73E793-AA28-1846-B480-00CAFD444F0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1573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Learner is not red change color ; fix axes ; think about how to talk about passing on fixer’s language </a:t>
            </a:r>
          </a:p>
          <a:p>
            <a:endParaRPr lang="en-US" dirty="0"/>
          </a:p>
          <a:p>
            <a:r>
              <a:rPr lang="en-US" dirty="0"/>
              <a:t>-add in seesaw lines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73E793-AA28-1846-B480-00CAFD444F0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3889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Feedback on how to describe the fixer passing on language </a:t>
            </a:r>
          </a:p>
          <a:p>
            <a:r>
              <a:rPr lang="en-US" dirty="0"/>
              <a:t>-put in broken line for </a:t>
            </a:r>
            <a:r>
              <a:rPr lang="en-US"/>
              <a:t>y-axis scale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73E793-AA28-1846-B480-00CAFD444F0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4244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-bring in more learnability/communicability (or skip maybe?)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73E793-AA28-1846-B480-00CAFD444F0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1296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FRONTLOAD; may recapitulate and justifies adults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73E793-AA28-1846-B480-00CAFD444F0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7769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Keep examples but maybe take out text; simpler measures of complexity and compare to other things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73E793-AA28-1846-B480-00CAFD444F0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4867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Sheep &amp; bottle were not learnable for this child; so child makes simplifying errors </a:t>
            </a:r>
          </a:p>
          <a:p>
            <a:r>
              <a:rPr lang="en-US" dirty="0"/>
              <a:t>Children may be particularly biased for simplicity pressure </a:t>
            </a:r>
          </a:p>
          <a:p>
            <a:endParaRPr lang="en-US" dirty="0"/>
          </a:p>
          <a:p>
            <a:r>
              <a:rPr lang="en-US" dirty="0"/>
              <a:t>-talk about why baba is a problem, not a super compelling issue </a:t>
            </a:r>
          </a:p>
          <a:p>
            <a:r>
              <a:rPr lang="en-US" dirty="0"/>
              <a:t>-use uniqueness vs. communicability [maybe don’t even talk about descriptiveness]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73E793-AA28-1846-B480-00CAFD444F0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96383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Keep examples but maybe take out text; simpler measures of complexity and compare to other things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73E793-AA28-1846-B480-00CAFD444F0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0551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Lower working memories; also speak to weird people </a:t>
            </a:r>
          </a:p>
          <a:p>
            <a:endParaRPr lang="en-US" dirty="0"/>
          </a:p>
          <a:p>
            <a:r>
              <a:rPr lang="en-US" dirty="0"/>
              <a:t>TOOK OUT PICTURES, MAYBE PUT SOME IN HERE?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73E793-AA28-1846-B480-00CAFD444F0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9461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MAKE SLIDE THAT SHOWS KIDDOS COULD PERPETUATE BABA LABEL, BUT THAT’S NOT ACTUALLY WHAT HAPPENS BECAUSE PARENTS INTERVENE AND PROVIDE FEEDBACK; PARENTS LET THEIR CHILDREN BE ERRORFUL FOR A WHILE BUT EVENTUALLY MAKE SURE THE KIDDOS GET IT RIGHT</a:t>
            </a:r>
          </a:p>
          <a:p>
            <a:endParaRPr lang="en-US" dirty="0"/>
          </a:p>
          <a:p>
            <a:r>
              <a:rPr lang="en-US" dirty="0"/>
              <a:t>-CUT THIS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73E793-AA28-1846-B480-00CAFD444F0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8060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what prior work has been doing ; add in corrections and talk about dynamic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73E793-AA28-1846-B480-00CAFD444F0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6432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what prior work has been doing ; add in corrections and talk about dynamic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73E793-AA28-1846-B480-00CAFD444F0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5661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do we study the effects of these pressures on language in the lab??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73E793-AA28-1846-B480-00CAFD444F0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5022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do we study the effects of these pressures on language in the lab??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73E793-AA28-1846-B480-00CAFD444F0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29804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Introduce dot patterns earlier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73E793-AA28-1846-B480-00CAFD444F0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4291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D92B8-34EF-6E4B-A76F-6D2791699B79}" type="datetimeFigureOut">
              <a:rPr lang="en-US" smtClean="0"/>
              <a:t>2/18/19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9C827-329E-814C-957E-41A4A3F6D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6386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D92B8-34EF-6E4B-A76F-6D2791699B79}" type="datetimeFigureOut">
              <a:rPr lang="en-US" smtClean="0"/>
              <a:t>2/18/19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9C827-329E-814C-957E-41A4A3F6D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0618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D92B8-34EF-6E4B-A76F-6D2791699B79}" type="datetimeFigureOut">
              <a:rPr lang="en-US" smtClean="0"/>
              <a:t>2/18/19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9C827-329E-814C-957E-41A4A3F6D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2271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D92B8-34EF-6E4B-A76F-6D2791699B79}" type="datetimeFigureOut">
              <a:rPr lang="en-US" smtClean="0"/>
              <a:t>2/18/19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9C827-329E-814C-957E-41A4A3F6D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3904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D92B8-34EF-6E4B-A76F-6D2791699B79}" type="datetimeFigureOut">
              <a:rPr lang="en-US" smtClean="0"/>
              <a:t>2/18/19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9C827-329E-814C-957E-41A4A3F6D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9329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D92B8-34EF-6E4B-A76F-6D2791699B79}" type="datetimeFigureOut">
              <a:rPr lang="en-US" smtClean="0"/>
              <a:t>2/18/19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9C827-329E-814C-957E-41A4A3F6D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4753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D92B8-34EF-6E4B-A76F-6D2791699B79}" type="datetimeFigureOut">
              <a:rPr lang="en-US" smtClean="0"/>
              <a:t>2/18/19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9C827-329E-814C-957E-41A4A3F6D9DB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94135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D92B8-34EF-6E4B-A76F-6D2791699B79}" type="datetimeFigureOut">
              <a:rPr lang="en-US" smtClean="0"/>
              <a:t>2/18/19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9C827-329E-814C-957E-41A4A3F6D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4146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D92B8-34EF-6E4B-A76F-6D2791699B79}" type="datetimeFigureOut">
              <a:rPr lang="en-US" smtClean="0"/>
              <a:t>2/18/19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9C827-329E-814C-957E-41A4A3F6D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2034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D92B8-34EF-6E4B-A76F-6D2791699B79}" type="datetimeFigureOut">
              <a:rPr lang="en-US" smtClean="0"/>
              <a:t>2/18/19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9C827-329E-814C-957E-41A4A3F6D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66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5E5D92B8-34EF-6E4B-A76F-6D2791699B79}" type="datetimeFigureOut">
              <a:rPr lang="en-US" smtClean="0"/>
              <a:t>2/18/19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9C827-329E-814C-957E-41A4A3F6D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3227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5E5D92B8-34EF-6E4B-A76F-6D2791699B79}" type="datetimeFigureOut">
              <a:rPr lang="en-US" smtClean="0"/>
              <a:t>2/18/19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FC69C827-329E-814C-957E-41A4A3F6D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3986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  <p:sldLayoutId id="2147484048" r:id="rId7"/>
    <p:sldLayoutId id="2147484049" r:id="rId8"/>
    <p:sldLayoutId id="2147484050" r:id="rId9"/>
    <p:sldLayoutId id="2147484051" r:id="rId10"/>
    <p:sldLayoutId id="2147484052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8.png"/><Relationship Id="rId7" Type="http://schemas.openxmlformats.org/officeDocument/2006/relationships/image" Target="../media/image37.png"/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16.png"/><Relationship Id="rId4" Type="http://schemas.openxmlformats.org/officeDocument/2006/relationships/image" Target="../media/image3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tiff"/><Relationship Id="rId4" Type="http://schemas.openxmlformats.org/officeDocument/2006/relationships/image" Target="../media/image3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E8DEDAE-5A97-4A4E-8423-3CBF2EA2D7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0200" y="2215674"/>
            <a:ext cx="8991600" cy="1645759"/>
          </a:xfrm>
        </p:spPr>
        <p:txBody>
          <a:bodyPr>
            <a:normAutofit/>
          </a:bodyPr>
          <a:lstStyle/>
          <a:p>
            <a:r>
              <a:rPr lang="en-US" sz="2900" dirty="0"/>
              <a:t>Interlocutors preserve complexity in language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143551F9-F8E1-F249-A3CC-86C565B640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95194" y="4374695"/>
            <a:ext cx="6801612" cy="513189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US" sz="2800" dirty="0">
                <a:solidFill>
                  <a:schemeClr val="bg1"/>
                </a:solidFill>
              </a:rPr>
              <a:t>Madeline Meyers</a:t>
            </a:r>
          </a:p>
          <a:p>
            <a:pPr>
              <a:lnSpc>
                <a:spcPct val="90000"/>
              </a:lnSpc>
            </a:pPr>
            <a:r>
              <a:rPr lang="en-US" sz="2800" dirty="0">
                <a:solidFill>
                  <a:schemeClr val="bg1"/>
                </a:solidFill>
              </a:rPr>
              <a:t>PI: Dan </a:t>
            </a:r>
            <a:r>
              <a:rPr lang="en-US" sz="2800" dirty="0" err="1">
                <a:solidFill>
                  <a:schemeClr val="bg1"/>
                </a:solidFill>
              </a:rPr>
              <a:t>Yurovsky</a:t>
            </a:r>
            <a:r>
              <a:rPr lang="en-US" sz="2800" dirty="0">
                <a:solidFill>
                  <a:schemeClr val="bg1"/>
                </a:solidFill>
              </a:rPr>
              <a:t>, Ph.D.</a:t>
            </a:r>
          </a:p>
          <a:p>
            <a:pPr>
              <a:lnSpc>
                <a:spcPct val="90000"/>
              </a:lnSpc>
            </a:pPr>
            <a:r>
              <a:rPr lang="en-US" sz="2800" dirty="0">
                <a:solidFill>
                  <a:schemeClr val="bg1"/>
                </a:solidFill>
              </a:rPr>
              <a:t>University of Chicago</a:t>
            </a:r>
          </a:p>
        </p:txBody>
      </p:sp>
      <p:pic>
        <p:nvPicPr>
          <p:cNvPr id="18" name="Google Shape;106;p13">
            <a:extLst>
              <a:ext uri="{FF2B5EF4-FFF2-40B4-BE49-F238E27FC236}">
                <a16:creationId xmlns:a16="http://schemas.microsoft.com/office/drawing/2014/main" id="{6BC74480-6BBB-4140-9C08-15410B4D8CA7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45957" y="182572"/>
            <a:ext cx="3664043" cy="16457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694D7E0-90D0-8940-AD21-09D7B42C2B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0200" y="243450"/>
            <a:ext cx="38100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0003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7C8AF-2502-3C44-95EC-3B35307C3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2192001" cy="1188720"/>
          </a:xfrm>
          <a:solidFill>
            <a:srgbClr val="FFC000"/>
          </a:solidFill>
          <a:ln>
            <a:noFill/>
          </a:ln>
        </p:spPr>
        <p:txBody>
          <a:bodyPr/>
          <a:lstStyle/>
          <a:p>
            <a:r>
              <a:rPr lang="en-US" dirty="0"/>
              <a:t>Using iterated learning to study evolution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20D209-8E7D-0D4D-97B7-BE1F6D934BBC}"/>
              </a:ext>
            </a:extLst>
          </p:cNvPr>
          <p:cNvSpPr txBox="1"/>
          <p:nvPr/>
        </p:nvSpPr>
        <p:spPr>
          <a:xfrm>
            <a:off x="6551870" y="2054052"/>
            <a:ext cx="29028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Georgia" panose="02040502050405020303" pitchFamily="18" charset="0"/>
              </a:rPr>
              <a:t>Generation 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E55726-CD14-A241-B8A7-35505B179D0D}"/>
              </a:ext>
            </a:extLst>
          </p:cNvPr>
          <p:cNvSpPr txBox="1"/>
          <p:nvPr/>
        </p:nvSpPr>
        <p:spPr>
          <a:xfrm>
            <a:off x="6361540" y="3522782"/>
            <a:ext cx="29028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Georgia" panose="02040502050405020303" pitchFamily="18" charset="0"/>
              </a:rPr>
              <a:t>Generation 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F0EF99B-FCF6-5146-87AD-489AE8AA6F13}"/>
              </a:ext>
            </a:extLst>
          </p:cNvPr>
          <p:cNvSpPr txBox="1"/>
          <p:nvPr/>
        </p:nvSpPr>
        <p:spPr>
          <a:xfrm>
            <a:off x="6361540" y="5369221"/>
            <a:ext cx="29028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Georgia" panose="02040502050405020303" pitchFamily="18" charset="0"/>
              </a:rPr>
              <a:t>Generation 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CA7A52-BD3C-3545-A9F2-3F16BC01C621}"/>
              </a:ext>
            </a:extLst>
          </p:cNvPr>
          <p:cNvSpPr txBox="1"/>
          <p:nvPr/>
        </p:nvSpPr>
        <p:spPr>
          <a:xfrm>
            <a:off x="3331598" y="5027937"/>
            <a:ext cx="15139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Georgia" panose="02040502050405020303" pitchFamily="18" charset="0"/>
              </a:rPr>
              <a:t>Resultant language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35204DD-F146-9748-8C4D-678A379A30FC}"/>
              </a:ext>
            </a:extLst>
          </p:cNvPr>
          <p:cNvCxnSpPr>
            <a:cxnSpLocks/>
          </p:cNvCxnSpPr>
          <p:nvPr/>
        </p:nvCxnSpPr>
        <p:spPr>
          <a:xfrm flipV="1">
            <a:off x="3029976" y="9009201"/>
            <a:ext cx="1142629" cy="700122"/>
          </a:xfrm>
          <a:prstGeom prst="straightConnector1">
            <a:avLst/>
          </a:prstGeom>
          <a:ln w="152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Smiley Face 35">
            <a:extLst>
              <a:ext uri="{FF2B5EF4-FFF2-40B4-BE49-F238E27FC236}">
                <a16:creationId xmlns:a16="http://schemas.microsoft.com/office/drawing/2014/main" id="{13843A1C-C920-9E40-8C88-BC1180479C42}"/>
              </a:ext>
            </a:extLst>
          </p:cNvPr>
          <p:cNvSpPr/>
          <p:nvPr/>
        </p:nvSpPr>
        <p:spPr>
          <a:xfrm>
            <a:off x="4845549" y="1186790"/>
            <a:ext cx="601884" cy="578734"/>
          </a:xfrm>
          <a:prstGeom prst="smileyFace">
            <a:avLst>
              <a:gd name="adj" fmla="val 4653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38" name="Smiley Face 37">
            <a:extLst>
              <a:ext uri="{FF2B5EF4-FFF2-40B4-BE49-F238E27FC236}">
                <a16:creationId xmlns:a16="http://schemas.microsoft.com/office/drawing/2014/main" id="{A6C7D831-7E5E-0E47-A628-526869596A11}"/>
              </a:ext>
            </a:extLst>
          </p:cNvPr>
          <p:cNvSpPr/>
          <p:nvPr/>
        </p:nvSpPr>
        <p:spPr>
          <a:xfrm>
            <a:off x="5960087" y="3661846"/>
            <a:ext cx="484207" cy="451412"/>
          </a:xfrm>
          <a:prstGeom prst="smileyFace">
            <a:avLst>
              <a:gd name="adj" fmla="val 4653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39" name="Smiley Face 38">
            <a:extLst>
              <a:ext uri="{FF2B5EF4-FFF2-40B4-BE49-F238E27FC236}">
                <a16:creationId xmlns:a16="http://schemas.microsoft.com/office/drawing/2014/main" id="{0E4E671C-E7F5-A847-87C8-C6968E2A5DB1}"/>
              </a:ext>
            </a:extLst>
          </p:cNvPr>
          <p:cNvSpPr/>
          <p:nvPr/>
        </p:nvSpPr>
        <p:spPr>
          <a:xfrm>
            <a:off x="5960087" y="5749790"/>
            <a:ext cx="484207" cy="451412"/>
          </a:xfrm>
          <a:prstGeom prst="smileyFace">
            <a:avLst>
              <a:gd name="adj" fmla="val 4653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40" name="Smiley Face 39">
            <a:extLst>
              <a:ext uri="{FF2B5EF4-FFF2-40B4-BE49-F238E27FC236}">
                <a16:creationId xmlns:a16="http://schemas.microsoft.com/office/drawing/2014/main" id="{43708110-89BB-154F-86CF-320065317A0B}"/>
              </a:ext>
            </a:extLst>
          </p:cNvPr>
          <p:cNvSpPr/>
          <p:nvPr/>
        </p:nvSpPr>
        <p:spPr>
          <a:xfrm>
            <a:off x="4800689" y="3083112"/>
            <a:ext cx="601884" cy="578734"/>
          </a:xfrm>
          <a:prstGeom prst="smileyFace">
            <a:avLst>
              <a:gd name="adj" fmla="val 4653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41" name="Smiley Face 40">
            <a:extLst>
              <a:ext uri="{FF2B5EF4-FFF2-40B4-BE49-F238E27FC236}">
                <a16:creationId xmlns:a16="http://schemas.microsoft.com/office/drawing/2014/main" id="{7C7DE01D-76E2-9148-B471-EE6F6E7EE3BE}"/>
              </a:ext>
            </a:extLst>
          </p:cNvPr>
          <p:cNvSpPr/>
          <p:nvPr/>
        </p:nvSpPr>
        <p:spPr>
          <a:xfrm>
            <a:off x="4800691" y="5171056"/>
            <a:ext cx="601884" cy="578734"/>
          </a:xfrm>
          <a:prstGeom prst="smileyFace">
            <a:avLst>
              <a:gd name="adj" fmla="val 4653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42" name="Trapezoid 41">
            <a:extLst>
              <a:ext uri="{FF2B5EF4-FFF2-40B4-BE49-F238E27FC236}">
                <a16:creationId xmlns:a16="http://schemas.microsoft.com/office/drawing/2014/main" id="{853D1A7C-3613-6E44-B54C-2902ADF42287}"/>
              </a:ext>
            </a:extLst>
          </p:cNvPr>
          <p:cNvSpPr/>
          <p:nvPr/>
        </p:nvSpPr>
        <p:spPr>
          <a:xfrm>
            <a:off x="4845547" y="1777099"/>
            <a:ext cx="601884" cy="798653"/>
          </a:xfrm>
          <a:prstGeom prst="trapezoid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rapezoid 42">
            <a:extLst>
              <a:ext uri="{FF2B5EF4-FFF2-40B4-BE49-F238E27FC236}">
                <a16:creationId xmlns:a16="http://schemas.microsoft.com/office/drawing/2014/main" id="{27786976-E98A-A546-A588-B93FD186E7B4}"/>
              </a:ext>
            </a:extLst>
          </p:cNvPr>
          <p:cNvSpPr/>
          <p:nvPr/>
        </p:nvSpPr>
        <p:spPr>
          <a:xfrm>
            <a:off x="4800689" y="3661846"/>
            <a:ext cx="601884" cy="798653"/>
          </a:xfrm>
          <a:prstGeom prst="trapezoid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rapezoid 43">
            <a:extLst>
              <a:ext uri="{FF2B5EF4-FFF2-40B4-BE49-F238E27FC236}">
                <a16:creationId xmlns:a16="http://schemas.microsoft.com/office/drawing/2014/main" id="{91B9AB4E-80C9-4945-B56C-578F46713667}"/>
              </a:ext>
            </a:extLst>
          </p:cNvPr>
          <p:cNvSpPr/>
          <p:nvPr/>
        </p:nvSpPr>
        <p:spPr>
          <a:xfrm>
            <a:off x="4800691" y="5749790"/>
            <a:ext cx="601884" cy="798653"/>
          </a:xfrm>
          <a:prstGeom prst="trapezoid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rapezoid 44">
            <a:extLst>
              <a:ext uri="{FF2B5EF4-FFF2-40B4-BE49-F238E27FC236}">
                <a16:creationId xmlns:a16="http://schemas.microsoft.com/office/drawing/2014/main" id="{C9E5E31B-459A-A644-8D6E-F87D4992D542}"/>
              </a:ext>
            </a:extLst>
          </p:cNvPr>
          <p:cNvSpPr/>
          <p:nvPr/>
        </p:nvSpPr>
        <p:spPr>
          <a:xfrm>
            <a:off x="6049796" y="2228511"/>
            <a:ext cx="394500" cy="451413"/>
          </a:xfrm>
          <a:prstGeom prst="trapezoid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rapezoid 45">
            <a:extLst>
              <a:ext uri="{FF2B5EF4-FFF2-40B4-BE49-F238E27FC236}">
                <a16:creationId xmlns:a16="http://schemas.microsoft.com/office/drawing/2014/main" id="{D3ACEA39-7783-F74C-BD72-7545FB3BA9D4}"/>
              </a:ext>
            </a:extLst>
          </p:cNvPr>
          <p:cNvSpPr/>
          <p:nvPr/>
        </p:nvSpPr>
        <p:spPr>
          <a:xfrm>
            <a:off x="6004938" y="4113258"/>
            <a:ext cx="394500" cy="451413"/>
          </a:xfrm>
          <a:prstGeom prst="trapezoid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rapezoid 46">
            <a:extLst>
              <a:ext uri="{FF2B5EF4-FFF2-40B4-BE49-F238E27FC236}">
                <a16:creationId xmlns:a16="http://schemas.microsoft.com/office/drawing/2014/main" id="{245D9C07-80EC-B64B-8B52-940B6EFC87FA}"/>
              </a:ext>
            </a:extLst>
          </p:cNvPr>
          <p:cNvSpPr/>
          <p:nvPr/>
        </p:nvSpPr>
        <p:spPr>
          <a:xfrm>
            <a:off x="6004940" y="6201202"/>
            <a:ext cx="394500" cy="451413"/>
          </a:xfrm>
          <a:prstGeom prst="trapezoid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Down Arrow 47">
            <a:extLst>
              <a:ext uri="{FF2B5EF4-FFF2-40B4-BE49-F238E27FC236}">
                <a16:creationId xmlns:a16="http://schemas.microsoft.com/office/drawing/2014/main" id="{864D35D8-8998-1F48-AE3F-684249C0B3DA}"/>
              </a:ext>
            </a:extLst>
          </p:cNvPr>
          <p:cNvSpPr/>
          <p:nvPr/>
        </p:nvSpPr>
        <p:spPr>
          <a:xfrm>
            <a:off x="5501922" y="2544460"/>
            <a:ext cx="335666" cy="555585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Down Arrow 48">
            <a:extLst>
              <a:ext uri="{FF2B5EF4-FFF2-40B4-BE49-F238E27FC236}">
                <a16:creationId xmlns:a16="http://schemas.microsoft.com/office/drawing/2014/main" id="{DBD24072-DD2D-1F43-B3FE-5CDAAE593424}"/>
              </a:ext>
            </a:extLst>
          </p:cNvPr>
          <p:cNvSpPr/>
          <p:nvPr/>
        </p:nvSpPr>
        <p:spPr>
          <a:xfrm>
            <a:off x="5513498" y="4478079"/>
            <a:ext cx="335666" cy="555585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Callout 49">
            <a:extLst>
              <a:ext uri="{FF2B5EF4-FFF2-40B4-BE49-F238E27FC236}">
                <a16:creationId xmlns:a16="http://schemas.microsoft.com/office/drawing/2014/main" id="{32D05193-47D3-1A4C-A882-9CC83594D666}"/>
              </a:ext>
            </a:extLst>
          </p:cNvPr>
          <p:cNvSpPr/>
          <p:nvPr/>
        </p:nvSpPr>
        <p:spPr>
          <a:xfrm>
            <a:off x="5413182" y="1663282"/>
            <a:ext cx="536298" cy="370390"/>
          </a:xfrm>
          <a:prstGeom prst="wedgeEllipseCallout">
            <a:avLst>
              <a:gd name="adj1" fmla="val 59022"/>
              <a:gd name="adj2" fmla="val 64583"/>
            </a:avLst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Callout 50">
            <a:extLst>
              <a:ext uri="{FF2B5EF4-FFF2-40B4-BE49-F238E27FC236}">
                <a16:creationId xmlns:a16="http://schemas.microsoft.com/office/drawing/2014/main" id="{4E590550-B44C-6648-841E-34C6AC74DC98}"/>
              </a:ext>
            </a:extLst>
          </p:cNvPr>
          <p:cNvSpPr/>
          <p:nvPr/>
        </p:nvSpPr>
        <p:spPr>
          <a:xfrm>
            <a:off x="5515899" y="1188720"/>
            <a:ext cx="536298" cy="370390"/>
          </a:xfrm>
          <a:prstGeom prst="wedgeEllipseCallout">
            <a:avLst>
              <a:gd name="adj1" fmla="val -66156"/>
              <a:gd name="adj2" fmla="val 61458"/>
            </a:avLst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Callout 51">
            <a:extLst>
              <a:ext uri="{FF2B5EF4-FFF2-40B4-BE49-F238E27FC236}">
                <a16:creationId xmlns:a16="http://schemas.microsoft.com/office/drawing/2014/main" id="{28FD0FE0-BBD1-2148-916D-8D69799D714D}"/>
              </a:ext>
            </a:extLst>
          </p:cNvPr>
          <p:cNvSpPr/>
          <p:nvPr/>
        </p:nvSpPr>
        <p:spPr>
          <a:xfrm>
            <a:off x="5469120" y="3119759"/>
            <a:ext cx="536298" cy="370390"/>
          </a:xfrm>
          <a:prstGeom prst="wedgeEllipseCallout">
            <a:avLst>
              <a:gd name="adj1" fmla="val -79106"/>
              <a:gd name="adj2" fmla="val 58333"/>
            </a:avLst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Callout 52">
            <a:extLst>
              <a:ext uri="{FF2B5EF4-FFF2-40B4-BE49-F238E27FC236}">
                <a16:creationId xmlns:a16="http://schemas.microsoft.com/office/drawing/2014/main" id="{E5512108-60C6-4341-B238-3DD7F4A92F3B}"/>
              </a:ext>
            </a:extLst>
          </p:cNvPr>
          <p:cNvSpPr/>
          <p:nvPr/>
        </p:nvSpPr>
        <p:spPr>
          <a:xfrm>
            <a:off x="5391948" y="3560570"/>
            <a:ext cx="536298" cy="370390"/>
          </a:xfrm>
          <a:prstGeom prst="wedgeEllipseCallout">
            <a:avLst>
              <a:gd name="adj1" fmla="val 59022"/>
              <a:gd name="adj2" fmla="val 52083"/>
            </a:avLst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Callout 53">
            <a:extLst>
              <a:ext uri="{FF2B5EF4-FFF2-40B4-BE49-F238E27FC236}">
                <a16:creationId xmlns:a16="http://schemas.microsoft.com/office/drawing/2014/main" id="{797F361F-B6D4-B046-8549-A1C93FD775E8}"/>
              </a:ext>
            </a:extLst>
          </p:cNvPr>
          <p:cNvSpPr/>
          <p:nvPr/>
        </p:nvSpPr>
        <p:spPr>
          <a:xfrm>
            <a:off x="5515899" y="5209640"/>
            <a:ext cx="536298" cy="370390"/>
          </a:xfrm>
          <a:prstGeom prst="wedgeEllipseCallout">
            <a:avLst>
              <a:gd name="adj1" fmla="val -79106"/>
              <a:gd name="adj2" fmla="val 58333"/>
            </a:avLst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Callout 54">
            <a:extLst>
              <a:ext uri="{FF2B5EF4-FFF2-40B4-BE49-F238E27FC236}">
                <a16:creationId xmlns:a16="http://schemas.microsoft.com/office/drawing/2014/main" id="{E0AC3204-7E8E-6046-BF35-B175D430EB4A}"/>
              </a:ext>
            </a:extLst>
          </p:cNvPr>
          <p:cNvSpPr/>
          <p:nvPr/>
        </p:nvSpPr>
        <p:spPr>
          <a:xfrm>
            <a:off x="5413182" y="5703965"/>
            <a:ext cx="536298" cy="370390"/>
          </a:xfrm>
          <a:prstGeom prst="wedgeEllipseCallout">
            <a:avLst>
              <a:gd name="adj1" fmla="val 59022"/>
              <a:gd name="adj2" fmla="val 52083"/>
            </a:avLst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EC02DDE-F42A-7345-8802-19F4624E1847}"/>
              </a:ext>
            </a:extLst>
          </p:cNvPr>
          <p:cNvSpPr/>
          <p:nvPr/>
        </p:nvSpPr>
        <p:spPr>
          <a:xfrm>
            <a:off x="2993690" y="2675907"/>
            <a:ext cx="5932793" cy="23675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90F7139-817E-D641-BF5D-4026CA8A1BD4}"/>
              </a:ext>
            </a:extLst>
          </p:cNvPr>
          <p:cNvSpPr/>
          <p:nvPr/>
        </p:nvSpPr>
        <p:spPr>
          <a:xfrm>
            <a:off x="2770872" y="4722760"/>
            <a:ext cx="5932793" cy="20260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F92ED2D-0A84-874F-A327-0AA28D724059}"/>
              </a:ext>
            </a:extLst>
          </p:cNvPr>
          <p:cNvSpPr/>
          <p:nvPr/>
        </p:nvSpPr>
        <p:spPr>
          <a:xfrm>
            <a:off x="4845547" y="1168243"/>
            <a:ext cx="1250453" cy="16229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Smiley Face 36">
            <a:extLst>
              <a:ext uri="{FF2B5EF4-FFF2-40B4-BE49-F238E27FC236}">
                <a16:creationId xmlns:a16="http://schemas.microsoft.com/office/drawing/2014/main" id="{95B5CE7B-FBAE-F344-BFE1-618341B77D65}"/>
              </a:ext>
            </a:extLst>
          </p:cNvPr>
          <p:cNvSpPr/>
          <p:nvPr/>
        </p:nvSpPr>
        <p:spPr>
          <a:xfrm>
            <a:off x="6004946" y="1777099"/>
            <a:ext cx="484207" cy="451412"/>
          </a:xfrm>
          <a:prstGeom prst="smileyFace">
            <a:avLst>
              <a:gd name="adj" fmla="val 4653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5C3C9B-B951-084C-ABF3-9088F9F8B4F1}"/>
              </a:ext>
            </a:extLst>
          </p:cNvPr>
          <p:cNvSpPr txBox="1"/>
          <p:nvPr/>
        </p:nvSpPr>
        <p:spPr>
          <a:xfrm>
            <a:off x="3351338" y="1440701"/>
            <a:ext cx="16425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Georgia" panose="02040502050405020303" pitchFamily="18" charset="0"/>
              </a:rPr>
              <a:t>Randomly-generated language</a:t>
            </a:r>
          </a:p>
        </p:txBody>
      </p:sp>
    </p:spTree>
    <p:extLst>
      <p:ext uri="{BB962C8B-B14F-4D97-AF65-F5344CB8AC3E}">
        <p14:creationId xmlns:p14="http://schemas.microsoft.com/office/powerpoint/2010/main" val="2488099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4" grpId="0" animBg="1"/>
      <p:bldP spid="5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7C8AF-2502-3C44-95EC-3B35307C3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2192001" cy="1188720"/>
          </a:xfrm>
          <a:solidFill>
            <a:srgbClr val="FFC000"/>
          </a:solidFill>
          <a:ln>
            <a:noFill/>
          </a:ln>
        </p:spPr>
        <p:txBody>
          <a:bodyPr/>
          <a:lstStyle/>
          <a:p>
            <a:r>
              <a:rPr lang="en-US" dirty="0"/>
              <a:t>Experiment 1 paradigm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4B19C8-B7FA-4F41-A725-6FF0D099CB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41" t="2846"/>
          <a:stretch/>
        </p:blipFill>
        <p:spPr>
          <a:xfrm>
            <a:off x="3717561" y="1648917"/>
            <a:ext cx="4836130" cy="443419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4F513BA-5D02-7B49-BAFE-6D139D076CDB}"/>
              </a:ext>
            </a:extLst>
          </p:cNvPr>
          <p:cNvSpPr txBox="1"/>
          <p:nvPr/>
        </p:nvSpPr>
        <p:spPr>
          <a:xfrm>
            <a:off x="9905999" y="6276109"/>
            <a:ext cx="2064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Kempe et al. (2015)</a:t>
            </a:r>
          </a:p>
        </p:txBody>
      </p:sp>
    </p:spTree>
    <p:extLst>
      <p:ext uri="{BB962C8B-B14F-4D97-AF65-F5344CB8AC3E}">
        <p14:creationId xmlns:p14="http://schemas.microsoft.com/office/powerpoint/2010/main" val="29213742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7C8AF-2502-3C44-95EC-3B35307C3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2192001" cy="1188720"/>
          </a:xfrm>
          <a:solidFill>
            <a:srgbClr val="FFC000"/>
          </a:solidFill>
          <a:ln>
            <a:noFill/>
          </a:ln>
        </p:spPr>
        <p:txBody>
          <a:bodyPr/>
          <a:lstStyle/>
          <a:p>
            <a:r>
              <a:rPr lang="en-US" dirty="0"/>
              <a:t>Experiment 1 paradigm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5BF62B-29BB-FD42-B3E4-C7175075D1FF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2540" y="1527650"/>
            <a:ext cx="6326804" cy="4663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1950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7C8AF-2502-3C44-95EC-3B35307C3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2192001" cy="1188720"/>
          </a:xfrm>
          <a:solidFill>
            <a:srgbClr val="FFC000"/>
          </a:solidFill>
          <a:ln>
            <a:noFill/>
          </a:ln>
        </p:spPr>
        <p:txBody>
          <a:bodyPr/>
          <a:lstStyle/>
          <a:p>
            <a:r>
              <a:rPr lang="en-US" dirty="0"/>
              <a:t>Experiment 1: replicating previous iterated learning work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A407F9-EF58-184F-8316-8345A96182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88720"/>
            <a:ext cx="12192000" cy="5669280"/>
          </a:xfrm>
        </p:spPr>
        <p:txBody>
          <a:bodyPr>
            <a:normAutofit/>
          </a:bodyPr>
          <a:lstStyle/>
          <a:p>
            <a:r>
              <a:rPr lang="en-US" sz="3200" dirty="0"/>
              <a:t>120 adults on Amazon Mechanical Turk</a:t>
            </a:r>
          </a:p>
          <a:p>
            <a:pPr lvl="1"/>
            <a:r>
              <a:rPr lang="en-US" sz="3000" dirty="0"/>
              <a:t>20 separate chains of 6 generations</a:t>
            </a:r>
          </a:p>
          <a:p>
            <a:pPr marL="228600" lvl="1" indent="0">
              <a:buNone/>
            </a:pPr>
            <a:endParaRPr lang="en-US" sz="3000" dirty="0"/>
          </a:p>
          <a:p>
            <a:pPr lvl="1"/>
            <a:r>
              <a:rPr lang="en-US" sz="3000" dirty="0"/>
              <a:t>Measured</a:t>
            </a:r>
          </a:p>
          <a:p>
            <a:pPr lvl="2"/>
            <a:r>
              <a:rPr lang="en-US" sz="3000" dirty="0"/>
              <a:t>Percent Accuracy</a:t>
            </a:r>
          </a:p>
          <a:p>
            <a:pPr lvl="2"/>
            <a:r>
              <a:rPr lang="en-US" sz="3000" dirty="0"/>
              <a:t>Complexity</a:t>
            </a:r>
          </a:p>
          <a:p>
            <a:pPr marL="228600" lvl="1" indent="0">
              <a:buNone/>
            </a:pPr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19483962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7C8AF-2502-3C44-95EC-3B35307C3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2192001" cy="1188720"/>
          </a:xfrm>
          <a:solidFill>
            <a:srgbClr val="FFC000"/>
          </a:solidFill>
          <a:ln>
            <a:noFill/>
          </a:ln>
        </p:spPr>
        <p:txBody>
          <a:bodyPr/>
          <a:lstStyle/>
          <a:p>
            <a:r>
              <a:rPr lang="en-US" dirty="0"/>
              <a:t>Accuracy increases over generations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A407F9-EF58-184F-8316-8345A96182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88720"/>
            <a:ext cx="12192000" cy="5669280"/>
          </a:xfrm>
        </p:spPr>
        <p:txBody>
          <a:bodyPr>
            <a:normAutofit/>
          </a:bodyPr>
          <a:lstStyle/>
          <a:p>
            <a:pPr marL="228600" lvl="1" indent="0">
              <a:buNone/>
            </a:pPr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DB5E6C9-D398-ED48-936D-A1D40AABB0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6064" y="1912068"/>
            <a:ext cx="7492705" cy="422258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107679B-9A22-6E4C-95E9-42FE6035CAA1}"/>
              </a:ext>
            </a:extLst>
          </p:cNvPr>
          <p:cNvSpPr txBox="1"/>
          <p:nvPr/>
        </p:nvSpPr>
        <p:spPr>
          <a:xfrm>
            <a:off x="8829207" y="6488668"/>
            <a:ext cx="3807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Meyers,  Yurovsky (under review)</a:t>
            </a:r>
          </a:p>
        </p:txBody>
      </p:sp>
    </p:spTree>
    <p:extLst>
      <p:ext uri="{BB962C8B-B14F-4D97-AF65-F5344CB8AC3E}">
        <p14:creationId xmlns:p14="http://schemas.microsoft.com/office/powerpoint/2010/main" val="7301590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7C8AF-2502-3C44-95EC-3B35307C3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2192001" cy="1188720"/>
          </a:xfrm>
          <a:solidFill>
            <a:srgbClr val="FFC000"/>
          </a:solidFill>
          <a:ln>
            <a:noFill/>
          </a:ln>
        </p:spPr>
        <p:txBody>
          <a:bodyPr/>
          <a:lstStyle/>
          <a:p>
            <a:r>
              <a:rPr lang="en-US" dirty="0"/>
              <a:t>Complexity decreases over generations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A407F9-EF58-184F-8316-8345A96182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88720"/>
            <a:ext cx="12192000" cy="5669280"/>
          </a:xfrm>
        </p:spPr>
        <p:txBody>
          <a:bodyPr>
            <a:normAutofit/>
          </a:bodyPr>
          <a:lstStyle/>
          <a:p>
            <a:pPr marL="228600" lvl="1" indent="0">
              <a:buNone/>
            </a:pPr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594FFD-3111-674D-86E0-297C168AD1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6637" y="1693888"/>
            <a:ext cx="7598726" cy="4228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6450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7C8AF-2502-3C44-95EC-3B35307C3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2192001" cy="1188720"/>
          </a:xfrm>
          <a:solidFill>
            <a:srgbClr val="FFC000"/>
          </a:solidFill>
          <a:ln>
            <a:noFill/>
          </a:ln>
        </p:spPr>
        <p:txBody>
          <a:bodyPr/>
          <a:lstStyle/>
          <a:p>
            <a:r>
              <a:rPr lang="en-US" dirty="0"/>
              <a:t>Experiment 2: Replication/extension of experiment 1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A407F9-EF58-184F-8316-8345A96182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88720"/>
            <a:ext cx="12192000" cy="5669280"/>
          </a:xfrm>
        </p:spPr>
        <p:txBody>
          <a:bodyPr>
            <a:normAutofit/>
          </a:bodyPr>
          <a:lstStyle/>
          <a:p>
            <a:r>
              <a:rPr lang="en-US" sz="3200" dirty="0"/>
              <a:t>480 adults on Amazon Mechanical Turk</a:t>
            </a:r>
          </a:p>
          <a:p>
            <a:pPr lvl="1"/>
            <a:r>
              <a:rPr lang="en-US" sz="3000" dirty="0"/>
              <a:t>40 separate chains of 12 generations</a:t>
            </a:r>
          </a:p>
          <a:p>
            <a:pPr marL="228600" lvl="1" indent="0">
              <a:buNone/>
            </a:pPr>
            <a:endParaRPr lang="en-US" sz="3000" dirty="0"/>
          </a:p>
          <a:p>
            <a:pPr lvl="1"/>
            <a:r>
              <a:rPr lang="en-US" sz="3000" dirty="0"/>
              <a:t>Measured</a:t>
            </a:r>
          </a:p>
          <a:p>
            <a:pPr lvl="2"/>
            <a:r>
              <a:rPr lang="en-US" sz="3000" dirty="0"/>
              <a:t>Percent Accuracy</a:t>
            </a:r>
          </a:p>
          <a:p>
            <a:pPr lvl="2"/>
            <a:r>
              <a:rPr lang="en-US" sz="3000" dirty="0"/>
              <a:t>Complexity</a:t>
            </a:r>
          </a:p>
          <a:p>
            <a:pPr marL="228600" lvl="1" indent="0">
              <a:buNone/>
            </a:pPr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37912640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7C8AF-2502-3C44-95EC-3B35307C3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2192001" cy="1188720"/>
          </a:xfrm>
          <a:solidFill>
            <a:srgbClr val="FFC000"/>
          </a:solidFill>
          <a:ln>
            <a:noFill/>
          </a:ln>
        </p:spPr>
        <p:txBody>
          <a:bodyPr/>
          <a:lstStyle/>
          <a:p>
            <a:r>
              <a:rPr lang="en-US" dirty="0"/>
              <a:t>Accuracy increases over generations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A407F9-EF58-184F-8316-8345A96182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88720"/>
            <a:ext cx="12192000" cy="5669280"/>
          </a:xfrm>
        </p:spPr>
        <p:txBody>
          <a:bodyPr>
            <a:normAutofit/>
          </a:bodyPr>
          <a:lstStyle/>
          <a:p>
            <a:pPr marL="228600" lvl="1" indent="0">
              <a:buNone/>
            </a:pPr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B02DDA-7392-1D4A-A052-500E49BB0A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3147" y="1783829"/>
            <a:ext cx="7240272" cy="4080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320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7C8AF-2502-3C44-95EC-3B35307C3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2192001" cy="1188720"/>
          </a:xfrm>
          <a:solidFill>
            <a:srgbClr val="FFC000"/>
          </a:solidFill>
          <a:ln>
            <a:noFill/>
          </a:ln>
        </p:spPr>
        <p:txBody>
          <a:bodyPr/>
          <a:lstStyle/>
          <a:p>
            <a:r>
              <a:rPr lang="en-US" dirty="0"/>
              <a:t>Complexity decreases over generations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A407F9-EF58-184F-8316-8345A96182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88720"/>
            <a:ext cx="12192000" cy="5669280"/>
          </a:xfrm>
        </p:spPr>
        <p:txBody>
          <a:bodyPr>
            <a:normAutofit/>
          </a:bodyPr>
          <a:lstStyle/>
          <a:p>
            <a:pPr marL="228600" lvl="1" indent="0">
              <a:buNone/>
            </a:pPr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pic>
        <p:nvPicPr>
          <p:cNvPr id="13" name="Picture 12" descr="A picture containing antenna, object&#13;&#10;&#13;&#10;Description automatically generated">
            <a:extLst>
              <a:ext uri="{FF2B5EF4-FFF2-40B4-BE49-F238E27FC236}">
                <a16:creationId xmlns:a16="http://schemas.microsoft.com/office/drawing/2014/main" id="{A1FE0AF5-5949-E94A-AC26-1AA26CD738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8170" y="1247002"/>
            <a:ext cx="7013747" cy="5610998"/>
          </a:xfrm>
          <a:prstGeom prst="rect">
            <a:avLst/>
          </a:prstGeom>
        </p:spPr>
      </p:pic>
      <p:pic>
        <p:nvPicPr>
          <p:cNvPr id="14" name="Picture 13" descr="A screen shot of a building&#13;&#10;&#13;&#10;Description automatically generated">
            <a:extLst>
              <a:ext uri="{FF2B5EF4-FFF2-40B4-BE49-F238E27FC236}">
                <a16:creationId xmlns:a16="http://schemas.microsoft.com/office/drawing/2014/main" id="{1BA50DD1-870F-4A48-88B5-A6AD9CE9ED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0034" y="1317823"/>
            <a:ext cx="1218769" cy="1158634"/>
          </a:xfrm>
          <a:prstGeom prst="rect">
            <a:avLst/>
          </a:prstGeom>
        </p:spPr>
      </p:pic>
      <p:pic>
        <p:nvPicPr>
          <p:cNvPr id="15" name="Picture 14" descr="A screen shot of a building&#13;&#10;&#13;&#10;Description automatically generated">
            <a:extLst>
              <a:ext uri="{FF2B5EF4-FFF2-40B4-BE49-F238E27FC236}">
                <a16:creationId xmlns:a16="http://schemas.microsoft.com/office/drawing/2014/main" id="{502EC30C-7A57-DB48-9AAE-26E4B8AC50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78907" y="1749274"/>
            <a:ext cx="1339449" cy="1315485"/>
          </a:xfrm>
          <a:prstGeom prst="rect">
            <a:avLst/>
          </a:prstGeom>
        </p:spPr>
      </p:pic>
      <p:pic>
        <p:nvPicPr>
          <p:cNvPr id="16" name="Picture 15" descr="A screen shot of a building&#13;&#10;&#13;&#10;Description automatically generated">
            <a:extLst>
              <a:ext uri="{FF2B5EF4-FFF2-40B4-BE49-F238E27FC236}">
                <a16:creationId xmlns:a16="http://schemas.microsoft.com/office/drawing/2014/main" id="{B3712B0D-9164-7043-84DE-BD583C2815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57977" y="2567588"/>
            <a:ext cx="1256253" cy="1315485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555FFF0-40CF-E340-B726-FD845038A28F}"/>
              </a:ext>
            </a:extLst>
          </p:cNvPr>
          <p:cNvCxnSpPr>
            <a:cxnSpLocks/>
          </p:cNvCxnSpPr>
          <p:nvPr/>
        </p:nvCxnSpPr>
        <p:spPr>
          <a:xfrm flipH="1">
            <a:off x="6758428" y="3090469"/>
            <a:ext cx="264887" cy="863429"/>
          </a:xfrm>
          <a:prstGeom prst="straightConnector1">
            <a:avLst/>
          </a:prstGeom>
          <a:ln w="73025">
            <a:solidFill>
              <a:schemeClr val="tx1"/>
            </a:solidFill>
            <a:headEnd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8A92F32-FF3D-CB4B-828F-F07FFD98DB29}"/>
              </a:ext>
            </a:extLst>
          </p:cNvPr>
          <p:cNvCxnSpPr>
            <a:cxnSpLocks/>
          </p:cNvCxnSpPr>
          <p:nvPr/>
        </p:nvCxnSpPr>
        <p:spPr>
          <a:xfrm>
            <a:off x="9086103" y="3966393"/>
            <a:ext cx="164264" cy="791080"/>
          </a:xfrm>
          <a:prstGeom prst="straightConnector1">
            <a:avLst/>
          </a:prstGeom>
          <a:ln w="73025">
            <a:solidFill>
              <a:schemeClr val="tx1"/>
            </a:solidFill>
            <a:headEnd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435E44E-B968-4746-BDDC-B7FEBADC3EAF}"/>
              </a:ext>
            </a:extLst>
          </p:cNvPr>
          <p:cNvCxnSpPr>
            <a:cxnSpLocks/>
          </p:cNvCxnSpPr>
          <p:nvPr/>
        </p:nvCxnSpPr>
        <p:spPr>
          <a:xfrm flipH="1">
            <a:off x="4420712" y="1818119"/>
            <a:ext cx="754447" cy="105556"/>
          </a:xfrm>
          <a:prstGeom prst="straightConnector1">
            <a:avLst/>
          </a:prstGeom>
          <a:ln w="73025">
            <a:solidFill>
              <a:schemeClr val="tx1"/>
            </a:solidFill>
            <a:headEnd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376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7C8AF-2502-3C44-95EC-3B35307C3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2192001" cy="1188720"/>
          </a:xfrm>
          <a:solidFill>
            <a:srgbClr val="FFC000"/>
          </a:solidFill>
          <a:ln>
            <a:noFill/>
          </a:ln>
        </p:spPr>
        <p:txBody>
          <a:bodyPr/>
          <a:lstStyle/>
          <a:p>
            <a:r>
              <a:rPr lang="en-US" dirty="0"/>
              <a:t>Experiment 3 paradigm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5C3C9B-B951-084C-ABF3-9088F9F8B4F1}"/>
              </a:ext>
            </a:extLst>
          </p:cNvPr>
          <p:cNvSpPr txBox="1"/>
          <p:nvPr/>
        </p:nvSpPr>
        <p:spPr>
          <a:xfrm>
            <a:off x="3351338" y="1440701"/>
            <a:ext cx="16425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Georgia" panose="02040502050405020303" pitchFamily="18" charset="0"/>
              </a:rPr>
              <a:t>Randomly-generated language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20D209-8E7D-0D4D-97B7-BE1F6D934BBC}"/>
              </a:ext>
            </a:extLst>
          </p:cNvPr>
          <p:cNvSpPr txBox="1"/>
          <p:nvPr/>
        </p:nvSpPr>
        <p:spPr>
          <a:xfrm>
            <a:off x="6551870" y="2054052"/>
            <a:ext cx="29028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Georgia" panose="02040502050405020303" pitchFamily="18" charset="0"/>
              </a:rPr>
              <a:t>Generation 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E55726-CD14-A241-B8A7-35505B179D0D}"/>
              </a:ext>
            </a:extLst>
          </p:cNvPr>
          <p:cNvSpPr txBox="1"/>
          <p:nvPr/>
        </p:nvSpPr>
        <p:spPr>
          <a:xfrm>
            <a:off x="6361540" y="3522782"/>
            <a:ext cx="29028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Georgia" panose="02040502050405020303" pitchFamily="18" charset="0"/>
              </a:rPr>
              <a:t>Generation 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F0EF99B-FCF6-5146-87AD-489AE8AA6F13}"/>
              </a:ext>
            </a:extLst>
          </p:cNvPr>
          <p:cNvSpPr txBox="1"/>
          <p:nvPr/>
        </p:nvSpPr>
        <p:spPr>
          <a:xfrm>
            <a:off x="6361540" y="5386154"/>
            <a:ext cx="29028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Georgia" panose="02040502050405020303" pitchFamily="18" charset="0"/>
              </a:rPr>
              <a:t>Generation 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CA7A52-BD3C-3545-A9F2-3F16BC01C621}"/>
              </a:ext>
            </a:extLst>
          </p:cNvPr>
          <p:cNvSpPr txBox="1"/>
          <p:nvPr/>
        </p:nvSpPr>
        <p:spPr>
          <a:xfrm>
            <a:off x="3331598" y="5044870"/>
            <a:ext cx="15139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Georgia" panose="02040502050405020303" pitchFamily="18" charset="0"/>
              </a:rPr>
              <a:t>Resultant language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35204DD-F146-9748-8C4D-678A379A30FC}"/>
              </a:ext>
            </a:extLst>
          </p:cNvPr>
          <p:cNvCxnSpPr>
            <a:cxnSpLocks/>
          </p:cNvCxnSpPr>
          <p:nvPr/>
        </p:nvCxnSpPr>
        <p:spPr>
          <a:xfrm flipV="1">
            <a:off x="3029976" y="9009201"/>
            <a:ext cx="1142629" cy="700122"/>
          </a:xfrm>
          <a:prstGeom prst="straightConnector1">
            <a:avLst/>
          </a:prstGeom>
          <a:ln w="152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Smiley Face 35">
            <a:extLst>
              <a:ext uri="{FF2B5EF4-FFF2-40B4-BE49-F238E27FC236}">
                <a16:creationId xmlns:a16="http://schemas.microsoft.com/office/drawing/2014/main" id="{13843A1C-C920-9E40-8C88-BC1180479C42}"/>
              </a:ext>
            </a:extLst>
          </p:cNvPr>
          <p:cNvSpPr/>
          <p:nvPr/>
        </p:nvSpPr>
        <p:spPr>
          <a:xfrm>
            <a:off x="4845549" y="1220656"/>
            <a:ext cx="601884" cy="578734"/>
          </a:xfrm>
          <a:prstGeom prst="smileyFace">
            <a:avLst>
              <a:gd name="adj" fmla="val 4653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37" name="Smiley Face 36">
            <a:extLst>
              <a:ext uri="{FF2B5EF4-FFF2-40B4-BE49-F238E27FC236}">
                <a16:creationId xmlns:a16="http://schemas.microsoft.com/office/drawing/2014/main" id="{95B5CE7B-FBAE-F344-BFE1-618341B77D65}"/>
              </a:ext>
            </a:extLst>
          </p:cNvPr>
          <p:cNvSpPr/>
          <p:nvPr/>
        </p:nvSpPr>
        <p:spPr>
          <a:xfrm>
            <a:off x="6004946" y="1777099"/>
            <a:ext cx="484207" cy="451412"/>
          </a:xfrm>
          <a:prstGeom prst="smileyFace">
            <a:avLst>
              <a:gd name="adj" fmla="val 4653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38" name="Smiley Face 37">
            <a:extLst>
              <a:ext uri="{FF2B5EF4-FFF2-40B4-BE49-F238E27FC236}">
                <a16:creationId xmlns:a16="http://schemas.microsoft.com/office/drawing/2014/main" id="{A6C7D831-7E5E-0E47-A628-526869596A11}"/>
              </a:ext>
            </a:extLst>
          </p:cNvPr>
          <p:cNvSpPr/>
          <p:nvPr/>
        </p:nvSpPr>
        <p:spPr>
          <a:xfrm>
            <a:off x="5960087" y="3661846"/>
            <a:ext cx="484207" cy="451412"/>
          </a:xfrm>
          <a:prstGeom prst="smileyFace">
            <a:avLst>
              <a:gd name="adj" fmla="val 4653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39" name="Smiley Face 38">
            <a:extLst>
              <a:ext uri="{FF2B5EF4-FFF2-40B4-BE49-F238E27FC236}">
                <a16:creationId xmlns:a16="http://schemas.microsoft.com/office/drawing/2014/main" id="{0E4E671C-E7F5-A847-87C8-C6968E2A5DB1}"/>
              </a:ext>
            </a:extLst>
          </p:cNvPr>
          <p:cNvSpPr/>
          <p:nvPr/>
        </p:nvSpPr>
        <p:spPr>
          <a:xfrm>
            <a:off x="5960087" y="5766723"/>
            <a:ext cx="484207" cy="451412"/>
          </a:xfrm>
          <a:prstGeom prst="smileyFace">
            <a:avLst>
              <a:gd name="adj" fmla="val 4653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40" name="Smiley Face 39">
            <a:extLst>
              <a:ext uri="{FF2B5EF4-FFF2-40B4-BE49-F238E27FC236}">
                <a16:creationId xmlns:a16="http://schemas.microsoft.com/office/drawing/2014/main" id="{43708110-89BB-154F-86CF-320065317A0B}"/>
              </a:ext>
            </a:extLst>
          </p:cNvPr>
          <p:cNvSpPr/>
          <p:nvPr/>
        </p:nvSpPr>
        <p:spPr>
          <a:xfrm>
            <a:off x="4800689" y="3083112"/>
            <a:ext cx="601884" cy="578734"/>
          </a:xfrm>
          <a:prstGeom prst="smileyFace">
            <a:avLst>
              <a:gd name="adj" fmla="val 4653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41" name="Smiley Face 40">
            <a:extLst>
              <a:ext uri="{FF2B5EF4-FFF2-40B4-BE49-F238E27FC236}">
                <a16:creationId xmlns:a16="http://schemas.microsoft.com/office/drawing/2014/main" id="{7C7DE01D-76E2-9148-B471-EE6F6E7EE3BE}"/>
              </a:ext>
            </a:extLst>
          </p:cNvPr>
          <p:cNvSpPr/>
          <p:nvPr/>
        </p:nvSpPr>
        <p:spPr>
          <a:xfrm>
            <a:off x="4800691" y="5187989"/>
            <a:ext cx="601884" cy="578734"/>
          </a:xfrm>
          <a:prstGeom prst="smileyFace">
            <a:avLst>
              <a:gd name="adj" fmla="val 4653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42" name="Trapezoid 41">
            <a:extLst>
              <a:ext uri="{FF2B5EF4-FFF2-40B4-BE49-F238E27FC236}">
                <a16:creationId xmlns:a16="http://schemas.microsoft.com/office/drawing/2014/main" id="{853D1A7C-3613-6E44-B54C-2902ADF42287}"/>
              </a:ext>
            </a:extLst>
          </p:cNvPr>
          <p:cNvSpPr/>
          <p:nvPr/>
        </p:nvSpPr>
        <p:spPr>
          <a:xfrm>
            <a:off x="4845547" y="1777099"/>
            <a:ext cx="601884" cy="798653"/>
          </a:xfrm>
          <a:prstGeom prst="trapezoid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rapezoid 42">
            <a:extLst>
              <a:ext uri="{FF2B5EF4-FFF2-40B4-BE49-F238E27FC236}">
                <a16:creationId xmlns:a16="http://schemas.microsoft.com/office/drawing/2014/main" id="{27786976-E98A-A546-A588-B93FD186E7B4}"/>
              </a:ext>
            </a:extLst>
          </p:cNvPr>
          <p:cNvSpPr/>
          <p:nvPr/>
        </p:nvSpPr>
        <p:spPr>
          <a:xfrm>
            <a:off x="4800689" y="3661846"/>
            <a:ext cx="601884" cy="798653"/>
          </a:xfrm>
          <a:prstGeom prst="trapezoid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rapezoid 43">
            <a:extLst>
              <a:ext uri="{FF2B5EF4-FFF2-40B4-BE49-F238E27FC236}">
                <a16:creationId xmlns:a16="http://schemas.microsoft.com/office/drawing/2014/main" id="{91B9AB4E-80C9-4945-B56C-578F46713667}"/>
              </a:ext>
            </a:extLst>
          </p:cNvPr>
          <p:cNvSpPr/>
          <p:nvPr/>
        </p:nvSpPr>
        <p:spPr>
          <a:xfrm>
            <a:off x="4800690" y="5766723"/>
            <a:ext cx="603601" cy="798653"/>
          </a:xfrm>
          <a:prstGeom prst="trapezoid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rapezoid 44">
            <a:extLst>
              <a:ext uri="{FF2B5EF4-FFF2-40B4-BE49-F238E27FC236}">
                <a16:creationId xmlns:a16="http://schemas.microsoft.com/office/drawing/2014/main" id="{C9E5E31B-459A-A644-8D6E-F87D4992D542}"/>
              </a:ext>
            </a:extLst>
          </p:cNvPr>
          <p:cNvSpPr/>
          <p:nvPr/>
        </p:nvSpPr>
        <p:spPr>
          <a:xfrm>
            <a:off x="6049796" y="2228511"/>
            <a:ext cx="394500" cy="451413"/>
          </a:xfrm>
          <a:prstGeom prst="trapezoid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rapezoid 45">
            <a:extLst>
              <a:ext uri="{FF2B5EF4-FFF2-40B4-BE49-F238E27FC236}">
                <a16:creationId xmlns:a16="http://schemas.microsoft.com/office/drawing/2014/main" id="{D3ACEA39-7783-F74C-BD72-7545FB3BA9D4}"/>
              </a:ext>
            </a:extLst>
          </p:cNvPr>
          <p:cNvSpPr/>
          <p:nvPr/>
        </p:nvSpPr>
        <p:spPr>
          <a:xfrm>
            <a:off x="6004938" y="4113258"/>
            <a:ext cx="394500" cy="451413"/>
          </a:xfrm>
          <a:prstGeom prst="trapezoid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rapezoid 46">
            <a:extLst>
              <a:ext uri="{FF2B5EF4-FFF2-40B4-BE49-F238E27FC236}">
                <a16:creationId xmlns:a16="http://schemas.microsoft.com/office/drawing/2014/main" id="{245D9C07-80EC-B64B-8B52-940B6EFC87FA}"/>
              </a:ext>
            </a:extLst>
          </p:cNvPr>
          <p:cNvSpPr/>
          <p:nvPr/>
        </p:nvSpPr>
        <p:spPr>
          <a:xfrm>
            <a:off x="6004940" y="6218135"/>
            <a:ext cx="394500" cy="451413"/>
          </a:xfrm>
          <a:prstGeom prst="trapezoid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Down Arrow 47">
            <a:extLst>
              <a:ext uri="{FF2B5EF4-FFF2-40B4-BE49-F238E27FC236}">
                <a16:creationId xmlns:a16="http://schemas.microsoft.com/office/drawing/2014/main" id="{864D35D8-8998-1F48-AE3F-684249C0B3DA}"/>
              </a:ext>
            </a:extLst>
          </p:cNvPr>
          <p:cNvSpPr/>
          <p:nvPr/>
        </p:nvSpPr>
        <p:spPr>
          <a:xfrm>
            <a:off x="5501922" y="2527527"/>
            <a:ext cx="335666" cy="555585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Down Arrow 48">
            <a:extLst>
              <a:ext uri="{FF2B5EF4-FFF2-40B4-BE49-F238E27FC236}">
                <a16:creationId xmlns:a16="http://schemas.microsoft.com/office/drawing/2014/main" id="{DBD24072-DD2D-1F43-B3FE-5CDAAE593424}"/>
              </a:ext>
            </a:extLst>
          </p:cNvPr>
          <p:cNvSpPr/>
          <p:nvPr/>
        </p:nvSpPr>
        <p:spPr>
          <a:xfrm>
            <a:off x="5513498" y="4630477"/>
            <a:ext cx="335666" cy="555585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Callout 49">
            <a:extLst>
              <a:ext uri="{FF2B5EF4-FFF2-40B4-BE49-F238E27FC236}">
                <a16:creationId xmlns:a16="http://schemas.microsoft.com/office/drawing/2014/main" id="{32D05193-47D3-1A4C-A882-9CC83594D666}"/>
              </a:ext>
            </a:extLst>
          </p:cNvPr>
          <p:cNvSpPr/>
          <p:nvPr/>
        </p:nvSpPr>
        <p:spPr>
          <a:xfrm>
            <a:off x="5413182" y="1663282"/>
            <a:ext cx="536298" cy="370390"/>
          </a:xfrm>
          <a:prstGeom prst="wedgeEllipseCallout">
            <a:avLst>
              <a:gd name="adj1" fmla="val 59022"/>
              <a:gd name="adj2" fmla="val 64583"/>
            </a:avLst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Callout 50">
            <a:extLst>
              <a:ext uri="{FF2B5EF4-FFF2-40B4-BE49-F238E27FC236}">
                <a16:creationId xmlns:a16="http://schemas.microsoft.com/office/drawing/2014/main" id="{4E590550-B44C-6648-841E-34C6AC74DC98}"/>
              </a:ext>
            </a:extLst>
          </p:cNvPr>
          <p:cNvSpPr/>
          <p:nvPr/>
        </p:nvSpPr>
        <p:spPr>
          <a:xfrm>
            <a:off x="5515899" y="1188720"/>
            <a:ext cx="536298" cy="370390"/>
          </a:xfrm>
          <a:prstGeom prst="wedgeEllipseCallout">
            <a:avLst>
              <a:gd name="adj1" fmla="val -66156"/>
              <a:gd name="adj2" fmla="val 61458"/>
            </a:avLst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Callout 51">
            <a:extLst>
              <a:ext uri="{FF2B5EF4-FFF2-40B4-BE49-F238E27FC236}">
                <a16:creationId xmlns:a16="http://schemas.microsoft.com/office/drawing/2014/main" id="{28FD0FE0-BBD1-2148-916D-8D69799D714D}"/>
              </a:ext>
            </a:extLst>
          </p:cNvPr>
          <p:cNvSpPr/>
          <p:nvPr/>
        </p:nvSpPr>
        <p:spPr>
          <a:xfrm>
            <a:off x="5469120" y="3119759"/>
            <a:ext cx="536298" cy="370390"/>
          </a:xfrm>
          <a:prstGeom prst="wedgeEllipseCallout">
            <a:avLst>
              <a:gd name="adj1" fmla="val -79106"/>
              <a:gd name="adj2" fmla="val 58333"/>
            </a:avLst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Callout 52">
            <a:extLst>
              <a:ext uri="{FF2B5EF4-FFF2-40B4-BE49-F238E27FC236}">
                <a16:creationId xmlns:a16="http://schemas.microsoft.com/office/drawing/2014/main" id="{E5512108-60C6-4341-B238-3DD7F4A92F3B}"/>
              </a:ext>
            </a:extLst>
          </p:cNvPr>
          <p:cNvSpPr/>
          <p:nvPr/>
        </p:nvSpPr>
        <p:spPr>
          <a:xfrm>
            <a:off x="5391948" y="3560570"/>
            <a:ext cx="536298" cy="370390"/>
          </a:xfrm>
          <a:prstGeom prst="wedgeEllipseCallout">
            <a:avLst>
              <a:gd name="adj1" fmla="val 59022"/>
              <a:gd name="adj2" fmla="val 52083"/>
            </a:avLst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Callout 53">
            <a:extLst>
              <a:ext uri="{FF2B5EF4-FFF2-40B4-BE49-F238E27FC236}">
                <a16:creationId xmlns:a16="http://schemas.microsoft.com/office/drawing/2014/main" id="{797F361F-B6D4-B046-8549-A1C93FD775E8}"/>
              </a:ext>
            </a:extLst>
          </p:cNvPr>
          <p:cNvSpPr/>
          <p:nvPr/>
        </p:nvSpPr>
        <p:spPr>
          <a:xfrm>
            <a:off x="5515899" y="5226573"/>
            <a:ext cx="536298" cy="370390"/>
          </a:xfrm>
          <a:prstGeom prst="wedgeEllipseCallout">
            <a:avLst>
              <a:gd name="adj1" fmla="val -79106"/>
              <a:gd name="adj2" fmla="val 58333"/>
            </a:avLst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Callout 54">
            <a:extLst>
              <a:ext uri="{FF2B5EF4-FFF2-40B4-BE49-F238E27FC236}">
                <a16:creationId xmlns:a16="http://schemas.microsoft.com/office/drawing/2014/main" id="{E0AC3204-7E8E-6046-BF35-B175D430EB4A}"/>
              </a:ext>
            </a:extLst>
          </p:cNvPr>
          <p:cNvSpPr/>
          <p:nvPr/>
        </p:nvSpPr>
        <p:spPr>
          <a:xfrm>
            <a:off x="5413182" y="5720898"/>
            <a:ext cx="536298" cy="370390"/>
          </a:xfrm>
          <a:prstGeom prst="wedgeEllipseCallout">
            <a:avLst>
              <a:gd name="adj1" fmla="val 59022"/>
              <a:gd name="adj2" fmla="val 52083"/>
            </a:avLst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4141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7C8AF-2502-3C44-95EC-3B35307C3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2192001" cy="1188720"/>
          </a:xfrm>
          <a:solidFill>
            <a:srgbClr val="FFC000"/>
          </a:solidFill>
          <a:ln>
            <a:noFill/>
          </a:ln>
        </p:spPr>
        <p:txBody>
          <a:bodyPr/>
          <a:lstStyle/>
          <a:p>
            <a:r>
              <a:rPr lang="en-US" dirty="0"/>
              <a:t>Languages change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1A8707C2-77E9-4F40-A10A-639A5237EE62}"/>
              </a:ext>
            </a:extLst>
          </p:cNvPr>
          <p:cNvSpPr txBox="1">
            <a:spLocks/>
          </p:cNvSpPr>
          <p:nvPr/>
        </p:nvSpPr>
        <p:spPr>
          <a:xfrm>
            <a:off x="304801" y="1412471"/>
            <a:ext cx="6982690" cy="6103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4400" dirty="0">
                <a:solidFill>
                  <a:srgbClr val="FF0000"/>
                </a:solidFill>
              </a:rPr>
              <a:t>Old English (450 – 1150 BCE)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85CDAC15-3A29-254F-8625-9EE9C65AEBA3}"/>
              </a:ext>
            </a:extLst>
          </p:cNvPr>
          <p:cNvSpPr txBox="1">
            <a:spLocks/>
          </p:cNvSpPr>
          <p:nvPr/>
        </p:nvSpPr>
        <p:spPr>
          <a:xfrm>
            <a:off x="7914410" y="1412471"/>
            <a:ext cx="6497775" cy="834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4400" dirty="0">
                <a:solidFill>
                  <a:srgbClr val="FF0000"/>
                </a:solidFill>
              </a:rPr>
              <a:t>Modern English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2F59ED5-62BD-604A-8DCE-AED8E73C9336}"/>
              </a:ext>
            </a:extLst>
          </p:cNvPr>
          <p:cNvSpPr txBox="1"/>
          <p:nvPr/>
        </p:nvSpPr>
        <p:spPr>
          <a:xfrm>
            <a:off x="10300852" y="6428509"/>
            <a:ext cx="1724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Brainerd (1989)</a:t>
            </a:r>
          </a:p>
        </p:txBody>
      </p:sp>
      <p:sp>
        <p:nvSpPr>
          <p:cNvPr id="34" name="Content Placeholder 33">
            <a:extLst>
              <a:ext uri="{FF2B5EF4-FFF2-40B4-BE49-F238E27FC236}">
                <a16:creationId xmlns:a16="http://schemas.microsoft.com/office/drawing/2014/main" id="{1D666F2D-A016-3E4C-B9F1-4F15F1C26E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27C70253-0838-FF43-B7CD-8088717C5C75}"/>
              </a:ext>
            </a:extLst>
          </p:cNvPr>
          <p:cNvSpPr txBox="1">
            <a:spLocks/>
          </p:cNvSpPr>
          <p:nvPr/>
        </p:nvSpPr>
        <p:spPr>
          <a:xfrm>
            <a:off x="1828798" y="2142944"/>
            <a:ext cx="2064330" cy="6103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4000" dirty="0" err="1">
                <a:solidFill>
                  <a:schemeClr val="tx1"/>
                </a:solidFill>
              </a:rPr>
              <a:t>heorte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856EC564-9203-D048-B573-C05431D9DCDD}"/>
              </a:ext>
            </a:extLst>
          </p:cNvPr>
          <p:cNvSpPr txBox="1">
            <a:spLocks/>
          </p:cNvSpPr>
          <p:nvPr/>
        </p:nvSpPr>
        <p:spPr>
          <a:xfrm>
            <a:off x="8991600" y="2144174"/>
            <a:ext cx="1454729" cy="6103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4000" dirty="0">
                <a:solidFill>
                  <a:schemeClr val="tx1"/>
                </a:solidFill>
              </a:rPr>
              <a:t>heart</a:t>
            </a:r>
          </a:p>
        </p:txBody>
      </p:sp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03962B45-130F-FB40-AA6E-268255EB94D6}"/>
              </a:ext>
            </a:extLst>
          </p:cNvPr>
          <p:cNvSpPr txBox="1">
            <a:spLocks/>
          </p:cNvSpPr>
          <p:nvPr/>
        </p:nvSpPr>
        <p:spPr>
          <a:xfrm>
            <a:off x="1828795" y="2905861"/>
            <a:ext cx="1856513" cy="6103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4000" dirty="0" err="1">
                <a:solidFill>
                  <a:schemeClr val="tx1"/>
                </a:solidFill>
              </a:rPr>
              <a:t>brodor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480BFDD2-59EE-8542-A4EE-F46367EA8EEA}"/>
              </a:ext>
            </a:extLst>
          </p:cNvPr>
          <p:cNvSpPr txBox="1">
            <a:spLocks/>
          </p:cNvSpPr>
          <p:nvPr/>
        </p:nvSpPr>
        <p:spPr>
          <a:xfrm>
            <a:off x="8832268" y="2980062"/>
            <a:ext cx="1960423" cy="6103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4000" dirty="0">
                <a:solidFill>
                  <a:schemeClr val="tx1"/>
                </a:solidFill>
              </a:rPr>
              <a:t>brother</a:t>
            </a:r>
          </a:p>
        </p:txBody>
      </p:sp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EF72BECF-D454-634E-B7EF-191F9FF01C17}"/>
              </a:ext>
            </a:extLst>
          </p:cNvPr>
          <p:cNvSpPr txBox="1">
            <a:spLocks/>
          </p:cNvSpPr>
          <p:nvPr/>
        </p:nvSpPr>
        <p:spPr>
          <a:xfrm>
            <a:off x="1905003" y="3795877"/>
            <a:ext cx="1454729" cy="6103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4000" dirty="0">
                <a:solidFill>
                  <a:schemeClr val="tx1"/>
                </a:solidFill>
              </a:rPr>
              <a:t>thou</a:t>
            </a:r>
          </a:p>
        </p:txBody>
      </p:sp>
      <p:sp>
        <p:nvSpPr>
          <p:cNvPr id="41" name="Multiply 40">
            <a:extLst>
              <a:ext uri="{FF2B5EF4-FFF2-40B4-BE49-F238E27FC236}">
                <a16:creationId xmlns:a16="http://schemas.microsoft.com/office/drawing/2014/main" id="{86338233-2DE5-9545-9C33-1F2434CF2801}"/>
              </a:ext>
            </a:extLst>
          </p:cNvPr>
          <p:cNvSpPr/>
          <p:nvPr/>
        </p:nvSpPr>
        <p:spPr>
          <a:xfrm>
            <a:off x="9102436" y="3709286"/>
            <a:ext cx="1184561" cy="928523"/>
          </a:xfrm>
          <a:prstGeom prst="mathMultiply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69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6" grpId="0"/>
      <p:bldP spid="37" grpId="0"/>
      <p:bldP spid="38" grpId="0"/>
      <p:bldP spid="39" grpId="0"/>
      <p:bldP spid="41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7C8AF-2502-3C44-95EC-3B35307C3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2192001" cy="1188720"/>
          </a:xfrm>
          <a:solidFill>
            <a:srgbClr val="FFC000"/>
          </a:solidFill>
          <a:ln>
            <a:noFill/>
          </a:ln>
        </p:spPr>
        <p:txBody>
          <a:bodyPr/>
          <a:lstStyle/>
          <a:p>
            <a:r>
              <a:rPr lang="en-US" dirty="0"/>
              <a:t>Experiment 3 paradigm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A407F9-EF58-184F-8316-8345A96182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88720"/>
            <a:ext cx="12192000" cy="5669280"/>
          </a:xfrm>
        </p:spPr>
        <p:txBody>
          <a:bodyPr>
            <a:normAutofit/>
          </a:bodyPr>
          <a:lstStyle/>
          <a:p>
            <a:pPr marL="228600" lvl="1" indent="0">
              <a:buNone/>
            </a:pPr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DF9F8E3-9001-DD42-9527-DF66001DC10C}"/>
              </a:ext>
            </a:extLst>
          </p:cNvPr>
          <p:cNvSpPr txBox="1"/>
          <p:nvPr/>
        </p:nvSpPr>
        <p:spPr>
          <a:xfrm>
            <a:off x="8867206" y="1201783"/>
            <a:ext cx="3011278" cy="683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840" b="1" dirty="0">
                <a:solidFill>
                  <a:srgbClr val="0070C0"/>
                </a:solidFill>
                <a:latin typeface="Georgia" panose="02040502050405020303" pitchFamily="18" charset="0"/>
              </a:rPr>
              <a:t>1 ) Learner</a:t>
            </a:r>
          </a:p>
        </p:txBody>
      </p:sp>
      <p:pic>
        <p:nvPicPr>
          <p:cNvPr id="7" name="Picture 6" descr="A black and silver text on a white surface&#10;&#10;Description automatically generated">
            <a:extLst>
              <a:ext uri="{FF2B5EF4-FFF2-40B4-BE49-F238E27FC236}">
                <a16:creationId xmlns:a16="http://schemas.microsoft.com/office/drawing/2014/main" id="{81967D4F-323B-7142-B54D-5D7AB1AC76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5581" y="1188720"/>
            <a:ext cx="5651625" cy="565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5618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7C8AF-2502-3C44-95EC-3B35307C3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2192001" cy="1188720"/>
          </a:xfrm>
          <a:solidFill>
            <a:srgbClr val="FFC000"/>
          </a:solidFill>
          <a:ln>
            <a:noFill/>
          </a:ln>
        </p:spPr>
        <p:txBody>
          <a:bodyPr/>
          <a:lstStyle/>
          <a:p>
            <a:r>
              <a:rPr lang="en-US" dirty="0"/>
              <a:t>Experiment 3 paradigm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5BF62B-29BB-FD42-B3E4-C7175075D1FF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2540" y="1527650"/>
            <a:ext cx="6326804" cy="466328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A3010F3-66FE-234E-A6CC-732A8A1445E3}"/>
              </a:ext>
            </a:extLst>
          </p:cNvPr>
          <p:cNvSpPr txBox="1"/>
          <p:nvPr/>
        </p:nvSpPr>
        <p:spPr>
          <a:xfrm>
            <a:off x="8619344" y="1186018"/>
            <a:ext cx="3011278" cy="683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840" b="1" dirty="0">
                <a:solidFill>
                  <a:srgbClr val="0070C0"/>
                </a:solidFill>
                <a:latin typeface="Georgia" panose="02040502050405020303" pitchFamily="18" charset="0"/>
              </a:rPr>
              <a:t>1 ) Learner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E30A3A-F340-3B44-B49A-DE939C596C9F}"/>
              </a:ext>
            </a:extLst>
          </p:cNvPr>
          <p:cNvSpPr txBox="1"/>
          <p:nvPr/>
        </p:nvSpPr>
        <p:spPr>
          <a:xfrm>
            <a:off x="8619342" y="2848565"/>
            <a:ext cx="342025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  <a:latin typeface="Georgia" panose="02040502050405020303" pitchFamily="18" charset="0"/>
              </a:rPr>
              <a:t>“your job is to re-create patterns to match a target” </a:t>
            </a:r>
          </a:p>
        </p:txBody>
      </p:sp>
    </p:spTree>
    <p:extLst>
      <p:ext uri="{BB962C8B-B14F-4D97-AF65-F5344CB8AC3E}">
        <p14:creationId xmlns:p14="http://schemas.microsoft.com/office/powerpoint/2010/main" val="22302859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7C8AF-2502-3C44-95EC-3B35307C3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2192001" cy="1188720"/>
          </a:xfrm>
          <a:solidFill>
            <a:srgbClr val="FFC000"/>
          </a:solidFill>
          <a:ln>
            <a:noFill/>
          </a:ln>
        </p:spPr>
        <p:txBody>
          <a:bodyPr/>
          <a:lstStyle/>
          <a:p>
            <a:r>
              <a:rPr lang="en-US" dirty="0"/>
              <a:t>Experiment 3 paradigm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5BF62B-29BB-FD42-B3E4-C7175075D1FF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2540" y="1527650"/>
            <a:ext cx="6326804" cy="4663288"/>
          </a:xfrm>
          <a:prstGeom prst="rect">
            <a:avLst/>
          </a:prstGeom>
        </p:spPr>
      </p:pic>
      <p:pic>
        <p:nvPicPr>
          <p:cNvPr id="7" name="Picture 6" descr="A close up of text on a white surface&#10;&#10;Description automatically generated">
            <a:extLst>
              <a:ext uri="{FF2B5EF4-FFF2-40B4-BE49-F238E27FC236}">
                <a16:creationId xmlns:a16="http://schemas.microsoft.com/office/drawing/2014/main" id="{B957A5DB-3271-AA4C-8B68-B80DE264801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773" t="3541" r="351"/>
          <a:stretch/>
        </p:blipFill>
        <p:spPr>
          <a:xfrm>
            <a:off x="3962400" y="1527650"/>
            <a:ext cx="4538411" cy="4663288"/>
          </a:xfrm>
          <a:prstGeom prst="rect">
            <a:avLst/>
          </a:prstGeom>
        </p:spPr>
      </p:pic>
      <p:pic>
        <p:nvPicPr>
          <p:cNvPr id="8" name="Picture 7" descr="A picture containing crossword puzzle, text&#10;&#10;Description automatically generated">
            <a:extLst>
              <a:ext uri="{FF2B5EF4-FFF2-40B4-BE49-F238E27FC236}">
                <a16:creationId xmlns:a16="http://schemas.microsoft.com/office/drawing/2014/main" id="{77FBC6ED-5DDD-2644-A635-809CC9DBC1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6633" y="1528999"/>
            <a:ext cx="4946569" cy="494656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481189B-0670-AE46-A750-CECE75C952AB}"/>
              </a:ext>
            </a:extLst>
          </p:cNvPr>
          <p:cNvSpPr txBox="1"/>
          <p:nvPr/>
        </p:nvSpPr>
        <p:spPr>
          <a:xfrm>
            <a:off x="8619344" y="1186018"/>
            <a:ext cx="3011278" cy="683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840" b="1" dirty="0">
                <a:solidFill>
                  <a:srgbClr val="0070C0"/>
                </a:solidFill>
                <a:latin typeface="Georgia" panose="02040502050405020303" pitchFamily="18" charset="0"/>
              </a:rPr>
              <a:t>1 ) Learner</a:t>
            </a:r>
          </a:p>
        </p:txBody>
      </p:sp>
    </p:spTree>
    <p:extLst>
      <p:ext uri="{BB962C8B-B14F-4D97-AF65-F5344CB8AC3E}">
        <p14:creationId xmlns:p14="http://schemas.microsoft.com/office/powerpoint/2010/main" val="117015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7C8AF-2502-3C44-95EC-3B35307C3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2192001" cy="1188720"/>
          </a:xfrm>
          <a:solidFill>
            <a:srgbClr val="FFC000"/>
          </a:solidFill>
          <a:ln>
            <a:noFill/>
          </a:ln>
        </p:spPr>
        <p:txBody>
          <a:bodyPr/>
          <a:lstStyle/>
          <a:p>
            <a:r>
              <a:rPr lang="en-US" dirty="0"/>
              <a:t>Experiment 3 paradigm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A407F9-EF58-184F-8316-8345A96182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88720"/>
            <a:ext cx="12192000" cy="5669280"/>
          </a:xfrm>
        </p:spPr>
        <p:txBody>
          <a:bodyPr>
            <a:normAutofit/>
          </a:bodyPr>
          <a:lstStyle/>
          <a:p>
            <a:pPr marL="228600" lvl="1" indent="0">
              <a:buNone/>
            </a:pPr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208AE5-2DBA-6B45-B61C-A1BD8AA456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41" t="2846"/>
          <a:stretch/>
        </p:blipFill>
        <p:spPr>
          <a:xfrm>
            <a:off x="3717561" y="1648917"/>
            <a:ext cx="4836130" cy="443419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FD0059C-2C5A-0645-8D5B-61E0DD01B39E}"/>
              </a:ext>
            </a:extLst>
          </p:cNvPr>
          <p:cNvSpPr txBox="1"/>
          <p:nvPr/>
        </p:nvSpPr>
        <p:spPr>
          <a:xfrm>
            <a:off x="9159805" y="1307285"/>
            <a:ext cx="2426081" cy="683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840" b="1" dirty="0">
                <a:solidFill>
                  <a:srgbClr val="00B050"/>
                </a:solidFill>
                <a:latin typeface="Georgia" panose="02040502050405020303" pitchFamily="18" charset="0"/>
              </a:rPr>
              <a:t>2) Fixer</a:t>
            </a:r>
          </a:p>
        </p:txBody>
      </p:sp>
      <p:pic>
        <p:nvPicPr>
          <p:cNvPr id="6" name="Picture 5" descr="A black and silver text on a white surface&#10;&#10;Description automatically generated">
            <a:extLst>
              <a:ext uri="{FF2B5EF4-FFF2-40B4-BE49-F238E27FC236}">
                <a16:creationId xmlns:a16="http://schemas.microsoft.com/office/drawing/2014/main" id="{D300F068-4853-5A44-BC0A-4CC2551B34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5581" y="1188720"/>
            <a:ext cx="5651625" cy="565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3887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7C8AF-2502-3C44-95EC-3B35307C3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2192001" cy="1188720"/>
          </a:xfrm>
          <a:solidFill>
            <a:srgbClr val="FFC000"/>
          </a:solidFill>
          <a:ln>
            <a:noFill/>
          </a:ln>
        </p:spPr>
        <p:txBody>
          <a:bodyPr/>
          <a:lstStyle/>
          <a:p>
            <a:r>
              <a:rPr lang="en-US" dirty="0"/>
              <a:t>Experiment 3 paradigm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5BF62B-29BB-FD42-B3E4-C7175075D1FF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2540" y="1527650"/>
            <a:ext cx="6326804" cy="4663288"/>
          </a:xfrm>
          <a:prstGeom prst="rect">
            <a:avLst/>
          </a:prstGeom>
        </p:spPr>
      </p:pic>
      <p:pic>
        <p:nvPicPr>
          <p:cNvPr id="5" name="Picture 4" descr="A screen shot of a building&#13;&#10;&#13;&#10;Description automatically generated">
            <a:extLst>
              <a:ext uri="{FF2B5EF4-FFF2-40B4-BE49-F238E27FC236}">
                <a16:creationId xmlns:a16="http://schemas.microsoft.com/office/drawing/2014/main" id="{E56630F2-3BE3-3E47-95A3-721D8643998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460"/>
          <a:stretch/>
        </p:blipFill>
        <p:spPr>
          <a:xfrm>
            <a:off x="4000500" y="1372458"/>
            <a:ext cx="4946568" cy="497367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2EDD8DC-A9A6-C545-802B-0188FA4740D4}"/>
              </a:ext>
            </a:extLst>
          </p:cNvPr>
          <p:cNvSpPr txBox="1"/>
          <p:nvPr/>
        </p:nvSpPr>
        <p:spPr>
          <a:xfrm>
            <a:off x="9114263" y="1217287"/>
            <a:ext cx="2426081" cy="683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840" b="1" dirty="0">
                <a:solidFill>
                  <a:srgbClr val="00B050"/>
                </a:solidFill>
                <a:latin typeface="Georgia" panose="02040502050405020303" pitchFamily="18" charset="0"/>
              </a:rPr>
              <a:t>2) Fixer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2F4D74D-ABCD-254A-9AF9-E9FAFCA4E3E8}"/>
              </a:ext>
            </a:extLst>
          </p:cNvPr>
          <p:cNvSpPr txBox="1"/>
          <p:nvPr/>
        </p:nvSpPr>
        <p:spPr>
          <a:xfrm>
            <a:off x="8947068" y="2745736"/>
            <a:ext cx="306482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  <a:latin typeface="Georgia" panose="02040502050405020303" pitchFamily="18" charset="0"/>
              </a:rPr>
              <a:t>“your job is to correct errors on the grid patterns to match the target” </a:t>
            </a:r>
          </a:p>
        </p:txBody>
      </p:sp>
      <p:pic>
        <p:nvPicPr>
          <p:cNvPr id="9" name="Picture 8" descr="A close up of text on a white surface&#10;&#10;Description automatically generated">
            <a:extLst>
              <a:ext uri="{FF2B5EF4-FFF2-40B4-BE49-F238E27FC236}">
                <a16:creationId xmlns:a16="http://schemas.microsoft.com/office/drawing/2014/main" id="{D47759ED-1603-2547-B9CC-AB2D529FEB1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773" t="3541" r="351"/>
          <a:stretch/>
        </p:blipFill>
        <p:spPr>
          <a:xfrm>
            <a:off x="3962400" y="1527650"/>
            <a:ext cx="4538411" cy="4663288"/>
          </a:xfrm>
          <a:prstGeom prst="rect">
            <a:avLst/>
          </a:prstGeom>
        </p:spPr>
      </p:pic>
      <p:pic>
        <p:nvPicPr>
          <p:cNvPr id="6" name="Picture 5" descr="A picture containing crossword puzzle, text&#10;&#10;Description automatically generated">
            <a:extLst>
              <a:ext uri="{FF2B5EF4-FFF2-40B4-BE49-F238E27FC236}">
                <a16:creationId xmlns:a16="http://schemas.microsoft.com/office/drawing/2014/main" id="{CEA572E3-95BE-4D4D-B146-23865E0134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83566" y="1495133"/>
            <a:ext cx="4946569" cy="4946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0682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7C8AF-2502-3C44-95EC-3B35307C3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2192001" cy="1188720"/>
          </a:xfrm>
          <a:solidFill>
            <a:srgbClr val="FFC000"/>
          </a:solidFill>
          <a:ln>
            <a:noFill/>
          </a:ln>
        </p:spPr>
        <p:txBody>
          <a:bodyPr/>
          <a:lstStyle/>
          <a:p>
            <a:r>
              <a:rPr lang="en-US" dirty="0"/>
              <a:t>Experiment 3 paradigm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5BF62B-29BB-FD42-B3E4-C7175075D1FF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2540" y="1527650"/>
            <a:ext cx="6326804" cy="466328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2EDD8DC-A9A6-C545-802B-0188FA4740D4}"/>
              </a:ext>
            </a:extLst>
          </p:cNvPr>
          <p:cNvSpPr txBox="1"/>
          <p:nvPr/>
        </p:nvSpPr>
        <p:spPr>
          <a:xfrm>
            <a:off x="9114263" y="1217287"/>
            <a:ext cx="2426081" cy="683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840" b="1" dirty="0">
                <a:solidFill>
                  <a:srgbClr val="00B050"/>
                </a:solidFill>
                <a:latin typeface="Georgia" panose="02040502050405020303" pitchFamily="18" charset="0"/>
              </a:rPr>
              <a:t>2) Fixer</a:t>
            </a:r>
          </a:p>
        </p:txBody>
      </p:sp>
      <p:pic>
        <p:nvPicPr>
          <p:cNvPr id="6" name="Picture 5" descr="A close up of text on a white surface&#10;&#10;Description automatically generated">
            <a:extLst>
              <a:ext uri="{FF2B5EF4-FFF2-40B4-BE49-F238E27FC236}">
                <a16:creationId xmlns:a16="http://schemas.microsoft.com/office/drawing/2014/main" id="{893C9785-43DC-8048-87B9-E3784A74F2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773" t="3541" r="351"/>
          <a:stretch/>
        </p:blipFill>
        <p:spPr>
          <a:xfrm>
            <a:off x="3962400" y="1527650"/>
            <a:ext cx="4538411" cy="4663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73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7C8AF-2502-3C44-95EC-3B35307C3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2192001" cy="1188720"/>
          </a:xfrm>
          <a:solidFill>
            <a:srgbClr val="FFC000"/>
          </a:solidFill>
          <a:ln>
            <a:noFill/>
          </a:ln>
        </p:spPr>
        <p:txBody>
          <a:bodyPr/>
          <a:lstStyle/>
          <a:p>
            <a:r>
              <a:rPr lang="en-US" dirty="0"/>
              <a:t>Experiment 3: ADULT-ADULT DYAD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A407F9-EF58-184F-8316-8345A96182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88720"/>
            <a:ext cx="12192000" cy="5669280"/>
          </a:xfrm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en-US" sz="3200" dirty="0"/>
              <a:t>960 adults on Amazon Mechanical Turk</a:t>
            </a:r>
          </a:p>
          <a:p>
            <a:pPr lvl="1"/>
            <a:r>
              <a:rPr lang="en-US" sz="3000" dirty="0"/>
              <a:t>480 Learners, 480 Fixers</a:t>
            </a:r>
          </a:p>
          <a:p>
            <a:pPr lvl="1"/>
            <a:r>
              <a:rPr lang="en-US" sz="3000" dirty="0"/>
              <a:t>40 separate chains of 12 generations</a:t>
            </a:r>
          </a:p>
          <a:p>
            <a:pPr marL="228600" lvl="1" indent="0">
              <a:buNone/>
            </a:pPr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35296987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7C8AF-2502-3C44-95EC-3B35307C3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2192001" cy="1188720"/>
          </a:xfrm>
          <a:solidFill>
            <a:srgbClr val="FFC000"/>
          </a:solidFill>
          <a:ln>
            <a:noFill/>
          </a:ln>
        </p:spPr>
        <p:txBody>
          <a:bodyPr/>
          <a:lstStyle/>
          <a:p>
            <a:r>
              <a:rPr lang="en-US" dirty="0"/>
              <a:t>DYAD achieves consistent levels of accuracy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6F99277-04CF-C64B-A19B-A6EC53D031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1458" y="1723871"/>
            <a:ext cx="7969083" cy="4404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2239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7C8AF-2502-3C44-95EC-3B35307C3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2192001" cy="1188720"/>
          </a:xfrm>
          <a:solidFill>
            <a:srgbClr val="FFC000"/>
          </a:solidFill>
          <a:ln>
            <a:noFill/>
          </a:ln>
        </p:spPr>
        <p:txBody>
          <a:bodyPr/>
          <a:lstStyle/>
          <a:p>
            <a:r>
              <a:rPr lang="en-US" dirty="0"/>
              <a:t>While Editors Reintroduce complexity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9D67E9-60F1-044C-B657-91C47833A4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3344" y="1570219"/>
            <a:ext cx="7145311" cy="4763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3245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7C8AF-2502-3C44-95EC-3B35307C3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2192001" cy="1188720"/>
          </a:xfrm>
          <a:solidFill>
            <a:srgbClr val="FFC000"/>
          </a:solidFill>
          <a:ln>
            <a:noFill/>
          </a:ln>
        </p:spPr>
        <p:txBody>
          <a:bodyPr/>
          <a:lstStyle/>
          <a:p>
            <a:r>
              <a:rPr lang="en-US" dirty="0"/>
              <a:t>Editors help retain a higher level of complexity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A986AC-13F9-DA49-99DD-C5C7B02EE3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3239" y="1333702"/>
            <a:ext cx="6576049" cy="5267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3800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7C8AF-2502-3C44-95EC-3B35307C3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2192001" cy="1188720"/>
          </a:xfrm>
          <a:solidFill>
            <a:srgbClr val="FFC000"/>
          </a:solidFill>
          <a:ln>
            <a:noFill/>
          </a:ln>
        </p:spPr>
        <p:txBody>
          <a:bodyPr/>
          <a:lstStyle/>
          <a:p>
            <a:r>
              <a:rPr lang="en-US" dirty="0"/>
              <a:t>Why do languages evolve?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917139-9EEC-2E4B-AFF9-8B69B036FD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7927" y="1479665"/>
            <a:ext cx="11249891" cy="3535680"/>
          </a:xfrm>
        </p:spPr>
        <p:txBody>
          <a:bodyPr>
            <a:normAutofit/>
          </a:bodyPr>
          <a:lstStyle/>
          <a:p>
            <a:pPr marL="742950" indent="-742950">
              <a:buAutoNum type="arabicParenR"/>
            </a:pPr>
            <a:r>
              <a:rPr lang="en-US" sz="4000" dirty="0"/>
              <a:t>Languages need to be </a:t>
            </a:r>
            <a:r>
              <a:rPr lang="en-US" sz="4000" dirty="0">
                <a:solidFill>
                  <a:schemeClr val="tx1"/>
                </a:solidFill>
              </a:rPr>
              <a:t>effective for </a:t>
            </a:r>
            <a:r>
              <a:rPr lang="en-US" sz="4000" dirty="0">
                <a:solidFill>
                  <a:srgbClr val="FF0000"/>
                </a:solidFill>
              </a:rPr>
              <a:t>communication</a:t>
            </a:r>
          </a:p>
          <a:p>
            <a:pPr marL="742950" indent="-742950">
              <a:buFont typeface="Arial" panose="020B0604020202020204" pitchFamily="34" charset="0"/>
              <a:buAutoNum type="arabicParenR"/>
            </a:pPr>
            <a:r>
              <a:rPr lang="en-US" sz="4000" dirty="0"/>
              <a:t>Languages need to be easily </a:t>
            </a:r>
            <a:r>
              <a:rPr lang="en-US" sz="4000" dirty="0">
                <a:solidFill>
                  <a:srgbClr val="FF0000"/>
                </a:solidFill>
              </a:rPr>
              <a:t>learnable</a:t>
            </a:r>
            <a:r>
              <a:rPr lang="en-US" sz="4000" dirty="0"/>
              <a:t> by new speakers</a:t>
            </a:r>
          </a:p>
          <a:p>
            <a:pPr marL="742950" indent="-742950">
              <a:buAutoNum type="arabicParenR"/>
            </a:pPr>
            <a:endParaRPr lang="en-US" sz="40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590293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7C8AF-2502-3C44-95EC-3B35307C3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2192001" cy="1188720"/>
          </a:xfrm>
          <a:solidFill>
            <a:srgbClr val="FFC000"/>
          </a:solidFill>
          <a:ln>
            <a:noFill/>
          </a:ln>
        </p:spPr>
        <p:txBody>
          <a:bodyPr/>
          <a:lstStyle/>
          <a:p>
            <a:r>
              <a:rPr lang="en-US" dirty="0"/>
              <a:t>Preliminary conclusions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839404-3FC3-7D42-A1B3-06394092A9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3544" y="17680202"/>
            <a:ext cx="1441310" cy="150371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9F4D495-191F-7E47-966F-7103D3D01A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5944" y="17832602"/>
            <a:ext cx="1441310" cy="1503716"/>
          </a:xfrm>
          <a:prstGeom prst="rect">
            <a:avLst/>
          </a:prstGeom>
        </p:spPr>
      </p:pic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7E6D9E6F-970E-8149-A0EB-002C4D0B28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88720"/>
            <a:ext cx="12192000" cy="5669280"/>
          </a:xfrm>
        </p:spPr>
        <p:txBody>
          <a:bodyPr>
            <a:normAutofit/>
          </a:bodyPr>
          <a:lstStyle/>
          <a:p>
            <a:pPr lvl="1"/>
            <a:r>
              <a:rPr lang="en-US" sz="3000" dirty="0"/>
              <a:t>Complexity is lost in transmission</a:t>
            </a:r>
          </a:p>
          <a:p>
            <a:pPr lvl="2"/>
            <a:r>
              <a:rPr lang="en-US" sz="3000" dirty="0"/>
              <a:t>This complexity is not lost forever</a:t>
            </a:r>
          </a:p>
          <a:p>
            <a:pPr lvl="1"/>
            <a:r>
              <a:rPr lang="en-US" sz="3000" dirty="0"/>
              <a:t>The presence of an editor helps retain more complexity than an individual learner alone</a:t>
            </a:r>
          </a:p>
          <a:p>
            <a:pPr lvl="2"/>
            <a:r>
              <a:rPr lang="en-US" sz="3000" dirty="0"/>
              <a:t>Stability was higher &amp; was reached faster</a:t>
            </a:r>
          </a:p>
          <a:p>
            <a:pPr lvl="1"/>
            <a:r>
              <a:rPr lang="en-US" sz="3000" dirty="0"/>
              <a:t>Languages change in response to their learners and speakers</a:t>
            </a:r>
          </a:p>
          <a:p>
            <a:pPr lvl="2"/>
            <a:r>
              <a:rPr lang="en-US" sz="3000" dirty="0"/>
              <a:t>Our biases matter</a:t>
            </a:r>
          </a:p>
          <a:p>
            <a:pPr lvl="2"/>
            <a:r>
              <a:rPr lang="en-US" sz="3000" dirty="0"/>
              <a:t>Our conversational partners matter</a:t>
            </a:r>
          </a:p>
          <a:p>
            <a:pPr marL="457200" lvl="2" indent="0">
              <a:buNone/>
            </a:pPr>
            <a:endParaRPr lang="en-US" sz="3000" dirty="0"/>
          </a:p>
          <a:p>
            <a:pPr marL="457200" lvl="2" indent="0">
              <a:buNone/>
            </a:pPr>
            <a:endParaRPr lang="en-US" sz="3000" dirty="0"/>
          </a:p>
          <a:p>
            <a:pPr lvl="2"/>
            <a:endParaRPr lang="en-US" sz="3000" dirty="0"/>
          </a:p>
          <a:p>
            <a:pPr marL="457200" lvl="2" indent="0">
              <a:buNone/>
            </a:pPr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3538180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7C8AF-2502-3C44-95EC-3B35307C3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2192001" cy="1188720"/>
          </a:xfrm>
          <a:solidFill>
            <a:srgbClr val="FFC000"/>
          </a:solidFill>
          <a:ln>
            <a:noFill/>
          </a:ln>
        </p:spPr>
        <p:txBody>
          <a:bodyPr/>
          <a:lstStyle/>
          <a:p>
            <a:r>
              <a:rPr lang="en-US" dirty="0"/>
              <a:t>Future directions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839404-3FC3-7D42-A1B3-06394092A9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3544" y="17680202"/>
            <a:ext cx="1441310" cy="150371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9F4D495-191F-7E47-966F-7103D3D01A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5944" y="17832602"/>
            <a:ext cx="1441310" cy="1503716"/>
          </a:xfrm>
          <a:prstGeom prst="rect">
            <a:avLst/>
          </a:prstGeom>
        </p:spPr>
      </p:pic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7E6D9E6F-970E-8149-A0EB-002C4D0B28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88720"/>
            <a:ext cx="12192000" cy="5669280"/>
          </a:xfrm>
        </p:spPr>
        <p:txBody>
          <a:bodyPr>
            <a:normAutofit/>
          </a:bodyPr>
          <a:lstStyle/>
          <a:p>
            <a:pPr lvl="1"/>
            <a:r>
              <a:rPr lang="en-US" sz="3000" dirty="0"/>
              <a:t>Wait, but you didn’t test real kids? </a:t>
            </a:r>
          </a:p>
          <a:p>
            <a:pPr lvl="3"/>
            <a:r>
              <a:rPr lang="en-US" sz="3000" dirty="0"/>
              <a:t>Data collection is ongoing! </a:t>
            </a:r>
          </a:p>
          <a:p>
            <a:pPr marL="457200" lvl="2" indent="0">
              <a:buNone/>
            </a:pPr>
            <a:endParaRPr lang="en-US" sz="3000" dirty="0"/>
          </a:p>
          <a:p>
            <a:pPr marL="457200" lvl="2" indent="0">
              <a:buNone/>
            </a:pPr>
            <a:endParaRPr lang="en-US" sz="3000" dirty="0"/>
          </a:p>
          <a:p>
            <a:pPr lvl="2"/>
            <a:endParaRPr lang="en-US" sz="3000" dirty="0"/>
          </a:p>
          <a:p>
            <a:pPr marL="457200" lvl="2" indent="0">
              <a:buNone/>
            </a:pPr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0A84903-D4AF-2E4A-AD70-F87C978469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6926" y="1403079"/>
            <a:ext cx="3455181" cy="974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327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7C8AF-2502-3C44-95EC-3B35307C3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2192001" cy="1188720"/>
          </a:xfrm>
          <a:solidFill>
            <a:srgbClr val="FFC000"/>
          </a:solidFill>
          <a:ln>
            <a:noFill/>
          </a:ln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pic>
        <p:nvPicPr>
          <p:cNvPr id="3" name="Google Shape;106;p13">
            <a:extLst>
              <a:ext uri="{FF2B5EF4-FFF2-40B4-BE49-F238E27FC236}">
                <a16:creationId xmlns:a16="http://schemas.microsoft.com/office/drawing/2014/main" id="{C7EC134F-84B4-A345-94EB-63139659553E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460205" y="3034691"/>
            <a:ext cx="2507302" cy="1006148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A group of people standing in front of a building&#13;&#10;&#13;&#10;Description automatically generated">
            <a:extLst>
              <a:ext uri="{FF2B5EF4-FFF2-40B4-BE49-F238E27FC236}">
                <a16:creationId xmlns:a16="http://schemas.microsoft.com/office/drawing/2014/main" id="{4DE28AFF-4AB4-D04D-A40A-C72AED3D8E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672" y="1873770"/>
            <a:ext cx="6241388" cy="41522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D2CF171-03F3-DC4B-9223-4BB70CF85A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5147" y="1659411"/>
            <a:ext cx="3455181" cy="974361"/>
          </a:xfrm>
          <a:prstGeom prst="rect">
            <a:avLst/>
          </a:prstGeom>
        </p:spPr>
      </p:pic>
      <p:pic>
        <p:nvPicPr>
          <p:cNvPr id="10" name="Picture 9" descr="A close up of a sign&#13;&#10;&#13;&#10;Description automatically generated">
            <a:extLst>
              <a:ext uri="{FF2B5EF4-FFF2-40B4-BE49-F238E27FC236}">
                <a16:creationId xmlns:a16="http://schemas.microsoft.com/office/drawing/2014/main" id="{37203543-BC27-EC4D-8936-118F157C80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0013" y="4165853"/>
            <a:ext cx="1860192" cy="1860192"/>
          </a:xfrm>
          <a:prstGeom prst="rect">
            <a:avLst/>
          </a:prstGeom>
        </p:spPr>
      </p:pic>
      <p:pic>
        <p:nvPicPr>
          <p:cNvPr id="11" name="Image" descr="Image">
            <a:extLst>
              <a:ext uri="{FF2B5EF4-FFF2-40B4-BE49-F238E27FC236}">
                <a16:creationId xmlns:a16="http://schemas.microsoft.com/office/drawing/2014/main" id="{6E2EBD16-0751-8648-ABF1-F998034D027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0163622" y="4849334"/>
            <a:ext cx="1620739" cy="1620739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8971225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7C8AF-2502-3C44-95EC-3B35307C3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2192001" cy="1188720"/>
          </a:xfrm>
          <a:solidFill>
            <a:srgbClr val="FFC000"/>
          </a:solidFill>
          <a:ln>
            <a:noFill/>
          </a:ln>
        </p:spPr>
        <p:txBody>
          <a:bodyPr/>
          <a:lstStyle/>
          <a:p>
            <a:r>
              <a:rPr lang="en-US" dirty="0"/>
              <a:t>Algorithmic complexity measure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A407F9-EF58-184F-8316-8345A96182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88720"/>
            <a:ext cx="12192000" cy="5669280"/>
          </a:xfrm>
        </p:spPr>
        <p:txBody>
          <a:bodyPr>
            <a:normAutofit/>
          </a:bodyPr>
          <a:lstStyle/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E0DCF1-36B2-254A-BC82-BA98082420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664" y="2047128"/>
            <a:ext cx="2922164" cy="2955752"/>
          </a:xfrm>
          <a:prstGeom prst="rect">
            <a:avLst/>
          </a:prstGeom>
        </p:spPr>
      </p:pic>
      <p:pic>
        <p:nvPicPr>
          <p:cNvPr id="5" name="Picture 4" descr="A screen shot of a building&#13;&#10;&#13;&#10;Description automatically generated">
            <a:extLst>
              <a:ext uri="{FF2B5EF4-FFF2-40B4-BE49-F238E27FC236}">
                <a16:creationId xmlns:a16="http://schemas.microsoft.com/office/drawing/2014/main" id="{5B195CCA-02D1-544B-9BAF-9E84770DED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8119" y="2102549"/>
            <a:ext cx="3113023" cy="2959422"/>
          </a:xfrm>
          <a:prstGeom prst="rect">
            <a:avLst/>
          </a:prstGeom>
        </p:spPr>
      </p:pic>
      <p:sp>
        <p:nvSpPr>
          <p:cNvPr id="6" name="Rectangular Callout 5">
            <a:extLst>
              <a:ext uri="{FF2B5EF4-FFF2-40B4-BE49-F238E27FC236}">
                <a16:creationId xmlns:a16="http://schemas.microsoft.com/office/drawing/2014/main" id="{CFA188B0-FD09-4341-8213-2A26B2012AE0}"/>
              </a:ext>
            </a:extLst>
          </p:cNvPr>
          <p:cNvSpPr/>
          <p:nvPr/>
        </p:nvSpPr>
        <p:spPr>
          <a:xfrm>
            <a:off x="3699165" y="2905785"/>
            <a:ext cx="2396835" cy="1219200"/>
          </a:xfrm>
          <a:prstGeom prst="wedgeRectCallout">
            <a:avLst>
              <a:gd name="adj1" fmla="val -67076"/>
              <a:gd name="adj2" fmla="val 50000"/>
            </a:avLst>
          </a:prstGeom>
          <a:solidFill>
            <a:srgbClr val="92D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ysClr val="windowText" lastClr="000000"/>
                </a:solidFill>
              </a:rPr>
              <a:t>“fill in every other cell”</a:t>
            </a:r>
          </a:p>
        </p:txBody>
      </p:sp>
      <p:sp>
        <p:nvSpPr>
          <p:cNvPr id="7" name="Rectangular Callout 6">
            <a:extLst>
              <a:ext uri="{FF2B5EF4-FFF2-40B4-BE49-F238E27FC236}">
                <a16:creationId xmlns:a16="http://schemas.microsoft.com/office/drawing/2014/main" id="{A276B375-E91D-F346-A6ED-D0C95849287D}"/>
              </a:ext>
            </a:extLst>
          </p:cNvPr>
          <p:cNvSpPr/>
          <p:nvPr/>
        </p:nvSpPr>
        <p:spPr>
          <a:xfrm>
            <a:off x="9608153" y="2102549"/>
            <a:ext cx="2396835" cy="2235199"/>
          </a:xfrm>
          <a:prstGeom prst="wedgeRectCallout">
            <a:avLst>
              <a:gd name="adj1" fmla="val -67076"/>
              <a:gd name="adj2" fmla="val 50000"/>
            </a:avLst>
          </a:prstGeom>
          <a:solidFill>
            <a:srgbClr val="92D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“fill in two cells diagonal in the top, one on the right hand corner, three that are third from the left, make an angular shape and add a diagonal.”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34216B-C5C3-7E4C-99CC-BAA8B5EA460A}"/>
              </a:ext>
            </a:extLst>
          </p:cNvPr>
          <p:cNvSpPr txBox="1"/>
          <p:nvPr/>
        </p:nvSpPr>
        <p:spPr>
          <a:xfrm>
            <a:off x="10262755" y="6410095"/>
            <a:ext cx="2008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Zenil</a:t>
            </a:r>
            <a:r>
              <a:rPr lang="en-US" dirty="0"/>
              <a:t> et al. (2015)</a:t>
            </a:r>
          </a:p>
        </p:txBody>
      </p:sp>
    </p:spTree>
    <p:extLst>
      <p:ext uri="{BB962C8B-B14F-4D97-AF65-F5344CB8AC3E}">
        <p14:creationId xmlns:p14="http://schemas.microsoft.com/office/powerpoint/2010/main" val="2158086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1" animBg="1"/>
      <p:bldP spid="7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7C8AF-2502-3C44-95EC-3B35307C3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2192001" cy="1188720"/>
          </a:xfrm>
          <a:solidFill>
            <a:srgbClr val="FFC000"/>
          </a:solidFill>
          <a:ln>
            <a:noFill/>
          </a:ln>
        </p:spPr>
        <p:txBody>
          <a:bodyPr/>
          <a:lstStyle/>
          <a:p>
            <a:r>
              <a:rPr lang="en-US" dirty="0"/>
              <a:t>Algorithmic complexity measure </a:t>
            </a:r>
            <a:r>
              <a:rPr lang="en-US" dirty="0" err="1"/>
              <a:t>ctd</a:t>
            </a:r>
            <a:r>
              <a:rPr lang="en-US" dirty="0"/>
              <a:t>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A407F9-EF58-184F-8316-8345A96182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88720"/>
            <a:ext cx="12192000" cy="5669280"/>
          </a:xfrm>
        </p:spPr>
        <p:txBody>
          <a:bodyPr>
            <a:normAutofit/>
          </a:bodyPr>
          <a:lstStyle/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34216B-C5C3-7E4C-99CC-BAA8B5EA460A}"/>
              </a:ext>
            </a:extLst>
          </p:cNvPr>
          <p:cNvSpPr txBox="1"/>
          <p:nvPr/>
        </p:nvSpPr>
        <p:spPr>
          <a:xfrm>
            <a:off x="10262755" y="6410095"/>
            <a:ext cx="2008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Zenil</a:t>
            </a:r>
            <a:r>
              <a:rPr lang="en-US" dirty="0"/>
              <a:t> et al. (2015)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D01BF422-286F-6845-A3ED-B51427E4B0F7}"/>
              </a:ext>
            </a:extLst>
          </p:cNvPr>
          <p:cNvSpPr txBox="1">
            <a:spLocks/>
          </p:cNvSpPr>
          <p:nvPr/>
        </p:nvSpPr>
        <p:spPr>
          <a:xfrm>
            <a:off x="-79665" y="1188720"/>
            <a:ext cx="12192000" cy="56692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/>
            <a:r>
              <a:rPr lang="en-US" sz="3000" dirty="0"/>
              <a:t>Kolmogorov-</a:t>
            </a:r>
            <a:r>
              <a:rPr lang="en-US" sz="3000" dirty="0" err="1"/>
              <a:t>Chaitin</a:t>
            </a:r>
            <a:r>
              <a:rPr lang="en-US" sz="3000" dirty="0"/>
              <a:t> Complexity (based on Coding Theorem Method)</a:t>
            </a:r>
          </a:p>
          <a:p>
            <a:pPr lvl="3"/>
            <a:r>
              <a:rPr lang="en-US" sz="3000" dirty="0"/>
              <a:t>Length of shortest program that outputs a string to describe pattern on a Universal Turing machine</a:t>
            </a:r>
          </a:p>
          <a:p>
            <a:pPr lvl="3"/>
            <a:endParaRPr lang="en-US" sz="3000" dirty="0"/>
          </a:p>
          <a:p>
            <a:pPr lvl="3"/>
            <a:r>
              <a:rPr lang="en-US" sz="3000" dirty="0"/>
              <a:t>Calculate for 4x4 patterns</a:t>
            </a:r>
          </a:p>
          <a:p>
            <a:pPr marL="457200" lvl="2" indent="0">
              <a:buFont typeface="Arial" panose="020B0604020202020204" pitchFamily="34" charset="0"/>
              <a:buNone/>
            </a:pPr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5354304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7C8AF-2502-3C44-95EC-3B35307C3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2192001" cy="1188720"/>
          </a:xfrm>
          <a:solidFill>
            <a:srgbClr val="FFC000"/>
          </a:solidFill>
          <a:ln>
            <a:noFill/>
          </a:ln>
        </p:spPr>
        <p:txBody>
          <a:bodyPr/>
          <a:lstStyle/>
          <a:p>
            <a:r>
              <a:rPr lang="en-US" dirty="0"/>
              <a:t>Additional complexity plots</a:t>
            </a:r>
          </a:p>
        </p:txBody>
      </p:sp>
      <p:pic>
        <p:nvPicPr>
          <p:cNvPr id="4" name="Picture 3" descr="A close up of a device&#13;&#10;&#13;&#10;Description automatically generated">
            <a:extLst>
              <a:ext uri="{FF2B5EF4-FFF2-40B4-BE49-F238E27FC236}">
                <a16:creationId xmlns:a16="http://schemas.microsoft.com/office/drawing/2014/main" id="{953A0C0F-3182-C041-A6E8-5DCBF31E65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264" y="1787700"/>
            <a:ext cx="5403272" cy="3602181"/>
          </a:xfrm>
          <a:prstGeom prst="rect">
            <a:avLst/>
          </a:prstGeom>
        </p:spPr>
      </p:pic>
      <p:pic>
        <p:nvPicPr>
          <p:cNvPr id="6" name="Picture 5" descr="A close up of a map&#13;&#10;&#13;&#10;Description automatically generated">
            <a:extLst>
              <a:ext uri="{FF2B5EF4-FFF2-40B4-BE49-F238E27FC236}">
                <a16:creationId xmlns:a16="http://schemas.microsoft.com/office/drawing/2014/main" id="{59184A8D-ECF3-9F4C-A10E-27DF665082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7673" y="1679173"/>
            <a:ext cx="5566063" cy="3710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220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7C8AF-2502-3C44-95EC-3B35307C3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2192001" cy="1188720"/>
          </a:xfrm>
          <a:solidFill>
            <a:srgbClr val="FFC000"/>
          </a:solidFill>
          <a:ln>
            <a:noFill/>
          </a:ln>
        </p:spPr>
        <p:txBody>
          <a:bodyPr/>
          <a:lstStyle/>
          <a:p>
            <a:r>
              <a:rPr lang="en-US" dirty="0"/>
              <a:t>Experiment 1 results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BB7DC71-10C3-954C-AB28-170031437F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F79B2D4-41DB-F445-85FB-BA7D7BD88BAD}"/>
              </a:ext>
            </a:extLst>
          </p:cNvPr>
          <p:cNvSpPr txBox="1"/>
          <p:nvPr/>
        </p:nvSpPr>
        <p:spPr>
          <a:xfrm>
            <a:off x="1160178" y="1204747"/>
            <a:ext cx="1828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Initial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0CC204D-D541-E245-9B24-E0623E63CA11}"/>
              </a:ext>
            </a:extLst>
          </p:cNvPr>
          <p:cNvSpPr txBox="1"/>
          <p:nvPr/>
        </p:nvSpPr>
        <p:spPr>
          <a:xfrm>
            <a:off x="3607383" y="1191519"/>
            <a:ext cx="1828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Generation1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CC0B75F-7392-8143-B528-3F3E30ED9D44}"/>
              </a:ext>
            </a:extLst>
          </p:cNvPr>
          <p:cNvSpPr txBox="1"/>
          <p:nvPr/>
        </p:nvSpPr>
        <p:spPr>
          <a:xfrm>
            <a:off x="6661677" y="1180875"/>
            <a:ext cx="1828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Generation 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FED5A7C-F89E-3149-8BCB-3551BC08077F}"/>
              </a:ext>
            </a:extLst>
          </p:cNvPr>
          <p:cNvSpPr txBox="1"/>
          <p:nvPr/>
        </p:nvSpPr>
        <p:spPr>
          <a:xfrm>
            <a:off x="9716948" y="1165597"/>
            <a:ext cx="1828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Generation 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9230186-143F-E849-9091-B97E45AF5152}"/>
              </a:ext>
            </a:extLst>
          </p:cNvPr>
          <p:cNvSpPr txBox="1"/>
          <p:nvPr/>
        </p:nvSpPr>
        <p:spPr>
          <a:xfrm>
            <a:off x="1916839" y="3723390"/>
            <a:ext cx="1828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Generation 5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95CD771-CC89-124E-9261-603ABF160161}"/>
              </a:ext>
            </a:extLst>
          </p:cNvPr>
          <p:cNvSpPr txBox="1"/>
          <p:nvPr/>
        </p:nvSpPr>
        <p:spPr>
          <a:xfrm>
            <a:off x="5135587" y="3719907"/>
            <a:ext cx="1828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Generation 9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067005C-0427-7149-B04A-1E1305630A5A}"/>
              </a:ext>
            </a:extLst>
          </p:cNvPr>
          <p:cNvSpPr txBox="1"/>
          <p:nvPr/>
        </p:nvSpPr>
        <p:spPr>
          <a:xfrm>
            <a:off x="8252582" y="3682699"/>
            <a:ext cx="1828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Generation 12</a:t>
            </a:r>
          </a:p>
        </p:txBody>
      </p:sp>
      <p:pic>
        <p:nvPicPr>
          <p:cNvPr id="5" name="Picture 4" descr="A screen shot of a building&#13;&#10;&#13;&#10;Description automatically generated">
            <a:extLst>
              <a:ext uri="{FF2B5EF4-FFF2-40B4-BE49-F238E27FC236}">
                <a16:creationId xmlns:a16="http://schemas.microsoft.com/office/drawing/2014/main" id="{AA8B152E-9A4B-D54F-BCB0-3A0871A16F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0703" y="4044185"/>
            <a:ext cx="1676023" cy="1755047"/>
          </a:xfrm>
          <a:prstGeom prst="rect">
            <a:avLst/>
          </a:prstGeom>
        </p:spPr>
      </p:pic>
      <p:pic>
        <p:nvPicPr>
          <p:cNvPr id="7" name="Picture 6" descr="A screen shot of a building&#13;&#10;&#13;&#10;Description automatically generated">
            <a:extLst>
              <a:ext uri="{FF2B5EF4-FFF2-40B4-BE49-F238E27FC236}">
                <a16:creationId xmlns:a16="http://schemas.microsoft.com/office/drawing/2014/main" id="{E5D07515-BA92-714B-96AA-F0D9A26493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7153" y="4052031"/>
            <a:ext cx="1869327" cy="1750478"/>
          </a:xfrm>
          <a:prstGeom prst="rect">
            <a:avLst/>
          </a:prstGeom>
        </p:spPr>
      </p:pic>
      <p:pic>
        <p:nvPicPr>
          <p:cNvPr id="42" name="Picture 41" descr="A screen shot of a building&#13;&#10;&#13;&#10;Description automatically generated">
            <a:extLst>
              <a:ext uri="{FF2B5EF4-FFF2-40B4-BE49-F238E27FC236}">
                <a16:creationId xmlns:a16="http://schemas.microsoft.com/office/drawing/2014/main" id="{689E72E0-C6C1-C041-8C76-237D67C179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5297" y="1509366"/>
            <a:ext cx="1746231" cy="1660069"/>
          </a:xfrm>
          <a:prstGeom prst="rect">
            <a:avLst/>
          </a:prstGeom>
        </p:spPr>
      </p:pic>
      <p:pic>
        <p:nvPicPr>
          <p:cNvPr id="44" name="Picture 43" descr="A screen shot of a building&#13;&#10;&#13;&#10;Description automatically generated">
            <a:extLst>
              <a:ext uri="{FF2B5EF4-FFF2-40B4-BE49-F238E27FC236}">
                <a16:creationId xmlns:a16="http://schemas.microsoft.com/office/drawing/2014/main" id="{B50D8F2D-586C-204D-8E14-0D4C2FECFA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96667" y="1496915"/>
            <a:ext cx="1904929" cy="1777167"/>
          </a:xfrm>
          <a:prstGeom prst="rect">
            <a:avLst/>
          </a:prstGeom>
        </p:spPr>
      </p:pic>
      <p:pic>
        <p:nvPicPr>
          <p:cNvPr id="46" name="Picture 45" descr="A screen shot of a building&#13;&#10;&#13;&#10;Description automatically generated">
            <a:extLst>
              <a:ext uri="{FF2B5EF4-FFF2-40B4-BE49-F238E27FC236}">
                <a16:creationId xmlns:a16="http://schemas.microsoft.com/office/drawing/2014/main" id="{ED9D740C-F546-E44A-9111-6A48A68D168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56121" y="1498960"/>
            <a:ext cx="1828605" cy="1777167"/>
          </a:xfrm>
          <a:prstGeom prst="rect">
            <a:avLst/>
          </a:prstGeom>
        </p:spPr>
      </p:pic>
      <p:pic>
        <p:nvPicPr>
          <p:cNvPr id="48" name="Picture 47" descr="A screen shot of a building&#13;&#10;&#13;&#10;Description automatically generated">
            <a:extLst>
              <a:ext uri="{FF2B5EF4-FFF2-40B4-BE49-F238E27FC236}">
                <a16:creationId xmlns:a16="http://schemas.microsoft.com/office/drawing/2014/main" id="{F73B0373-3606-B549-8638-E0894E769C8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10415" y="1509365"/>
            <a:ext cx="1828604" cy="1795889"/>
          </a:xfrm>
          <a:prstGeom prst="rect">
            <a:avLst/>
          </a:prstGeom>
        </p:spPr>
      </p:pic>
      <p:pic>
        <p:nvPicPr>
          <p:cNvPr id="49" name="Picture 48" descr="A screen shot of a building&#13;&#10;&#13;&#10;Description automatically generated">
            <a:extLst>
              <a:ext uri="{FF2B5EF4-FFF2-40B4-BE49-F238E27FC236}">
                <a16:creationId xmlns:a16="http://schemas.microsoft.com/office/drawing/2014/main" id="{1A9866FC-172F-0E46-8592-8FC6F1E293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3200" y="4040465"/>
            <a:ext cx="1869114" cy="180478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BF01F81-74DF-B74E-A3FD-2364BA27E4B5}"/>
              </a:ext>
            </a:extLst>
          </p:cNvPr>
          <p:cNvSpPr txBox="1"/>
          <p:nvPr/>
        </p:nvSpPr>
        <p:spPr>
          <a:xfrm>
            <a:off x="680039" y="3169436"/>
            <a:ext cx="1828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Complexity: 231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FE04470-376E-AC45-873F-6DFBEBD25389}"/>
              </a:ext>
            </a:extLst>
          </p:cNvPr>
          <p:cNvSpPr txBox="1"/>
          <p:nvPr/>
        </p:nvSpPr>
        <p:spPr>
          <a:xfrm>
            <a:off x="3496667" y="3210146"/>
            <a:ext cx="1828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Complexity: 235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719084D-0B0D-A047-ABB2-ACC11B64C4DD}"/>
              </a:ext>
            </a:extLst>
          </p:cNvPr>
          <p:cNvSpPr txBox="1"/>
          <p:nvPr/>
        </p:nvSpPr>
        <p:spPr>
          <a:xfrm>
            <a:off x="6565539" y="3198402"/>
            <a:ext cx="1828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Complexity: 243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E3B5B90-054C-0E4B-9A79-25F394D1E176}"/>
              </a:ext>
            </a:extLst>
          </p:cNvPr>
          <p:cNvSpPr txBox="1"/>
          <p:nvPr/>
        </p:nvSpPr>
        <p:spPr>
          <a:xfrm>
            <a:off x="9634015" y="3240218"/>
            <a:ext cx="1828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Complexity: 211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B497151-CB1E-024D-A98B-3177E169CB4E}"/>
              </a:ext>
            </a:extLst>
          </p:cNvPr>
          <p:cNvSpPr txBox="1"/>
          <p:nvPr/>
        </p:nvSpPr>
        <p:spPr>
          <a:xfrm>
            <a:off x="1807153" y="5727875"/>
            <a:ext cx="1828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Complexity: 229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9223EA2-F380-DF45-91D5-FF82268CEAD6}"/>
              </a:ext>
            </a:extLst>
          </p:cNvPr>
          <p:cNvSpPr txBox="1"/>
          <p:nvPr/>
        </p:nvSpPr>
        <p:spPr>
          <a:xfrm>
            <a:off x="4996238" y="5741333"/>
            <a:ext cx="1828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Complexity: 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26CE1CD-01D9-5C45-B87B-A26FD15FBDA4}"/>
              </a:ext>
            </a:extLst>
          </p:cNvPr>
          <p:cNvSpPr txBox="1"/>
          <p:nvPr/>
        </p:nvSpPr>
        <p:spPr>
          <a:xfrm>
            <a:off x="8185323" y="5770106"/>
            <a:ext cx="1828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Complexity: </a:t>
            </a:r>
          </a:p>
        </p:txBody>
      </p:sp>
    </p:spTree>
    <p:extLst>
      <p:ext uri="{BB962C8B-B14F-4D97-AF65-F5344CB8AC3E}">
        <p14:creationId xmlns:p14="http://schemas.microsoft.com/office/powerpoint/2010/main" val="39670389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7C8AF-2502-3C44-95EC-3B35307C3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2192001" cy="1188720"/>
          </a:xfrm>
          <a:solidFill>
            <a:srgbClr val="FFC000"/>
          </a:solidFill>
          <a:ln>
            <a:noFill/>
          </a:ln>
        </p:spPr>
        <p:txBody>
          <a:bodyPr/>
          <a:lstStyle/>
          <a:p>
            <a:r>
              <a:rPr lang="en-US" dirty="0"/>
              <a:t>Language-learning pressures in context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28F6AD9-FD68-E74B-A936-B6F2ADE3E8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02689AE-CD0B-7941-B035-C3A4A4C4C8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713" r="-2468"/>
          <a:stretch/>
        </p:blipFill>
        <p:spPr>
          <a:xfrm>
            <a:off x="1101432" y="2496508"/>
            <a:ext cx="1793930" cy="405775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59F57A2-8DC6-5441-8FB2-2A166B920EFD}"/>
              </a:ext>
            </a:extLst>
          </p:cNvPr>
          <p:cNvSpPr/>
          <p:nvPr/>
        </p:nvSpPr>
        <p:spPr>
          <a:xfrm>
            <a:off x="1397295" y="4430700"/>
            <a:ext cx="978762" cy="897474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29D04A7-92D0-5B49-845E-DEC3B09ACE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0354" y="4430700"/>
            <a:ext cx="1728286" cy="1958724"/>
          </a:xfrm>
          <a:prstGeom prst="rect">
            <a:avLst/>
          </a:prstGeom>
        </p:spPr>
      </p:pic>
      <p:sp>
        <p:nvSpPr>
          <p:cNvPr id="14" name="Rounded Rectangular Callout 13">
            <a:extLst>
              <a:ext uri="{FF2B5EF4-FFF2-40B4-BE49-F238E27FC236}">
                <a16:creationId xmlns:a16="http://schemas.microsoft.com/office/drawing/2014/main" id="{4A67BA5D-3A71-254F-9B08-7D3CF5F0398A}"/>
              </a:ext>
            </a:extLst>
          </p:cNvPr>
          <p:cNvSpPr/>
          <p:nvPr/>
        </p:nvSpPr>
        <p:spPr>
          <a:xfrm>
            <a:off x="2376057" y="3313405"/>
            <a:ext cx="2130485" cy="565445"/>
          </a:xfrm>
          <a:prstGeom prst="wedgeRoundRectCallout">
            <a:avLst>
              <a:gd name="adj1" fmla="val -56294"/>
              <a:gd name="adj2" fmla="val 96694"/>
              <a:gd name="adj3" fmla="val 16667"/>
            </a:avLst>
          </a:prstGeom>
          <a:solidFill>
            <a:srgbClr val="92D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ysClr val="windowText" lastClr="000000"/>
                </a:solidFill>
              </a:rPr>
              <a:t>Baba!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783CCFB-6A99-A448-AFBC-F2677AD4B8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25051" y="4640666"/>
            <a:ext cx="2535472" cy="1798618"/>
          </a:xfrm>
          <a:prstGeom prst="rect">
            <a:avLst/>
          </a:prstGeom>
        </p:spPr>
      </p:pic>
      <p:sp>
        <p:nvSpPr>
          <p:cNvPr id="22" name="Title 1">
            <a:extLst>
              <a:ext uri="{FF2B5EF4-FFF2-40B4-BE49-F238E27FC236}">
                <a16:creationId xmlns:a16="http://schemas.microsoft.com/office/drawing/2014/main" id="{B7035CE3-4B13-DF4C-B065-465D647CC927}"/>
              </a:ext>
            </a:extLst>
          </p:cNvPr>
          <p:cNvSpPr txBox="1">
            <a:spLocks/>
          </p:cNvSpPr>
          <p:nvPr/>
        </p:nvSpPr>
        <p:spPr bwMode="black">
          <a:xfrm>
            <a:off x="1415061" y="1934192"/>
            <a:ext cx="3112448" cy="1188720"/>
          </a:xfrm>
          <a:prstGeom prst="rect">
            <a:avLst/>
          </a:prstGeom>
          <a:noFill/>
          <a:ln w="31750" cap="sq">
            <a:noFill/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FF0000"/>
                </a:solidFill>
              </a:rPr>
              <a:t>Learnability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D765992C-67C3-BB40-BF20-0B5E78A5FF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713" r="-2468"/>
          <a:stretch/>
        </p:blipFill>
        <p:spPr>
          <a:xfrm>
            <a:off x="6621766" y="2496508"/>
            <a:ext cx="1793930" cy="405775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07E82862-41C1-C84F-B4A7-4D1D6A61DE13}"/>
              </a:ext>
            </a:extLst>
          </p:cNvPr>
          <p:cNvSpPr/>
          <p:nvPr/>
        </p:nvSpPr>
        <p:spPr>
          <a:xfrm>
            <a:off x="6917629" y="4430700"/>
            <a:ext cx="978762" cy="897474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ular Callout 24">
            <a:extLst>
              <a:ext uri="{FF2B5EF4-FFF2-40B4-BE49-F238E27FC236}">
                <a16:creationId xmlns:a16="http://schemas.microsoft.com/office/drawing/2014/main" id="{7961196A-2F57-0B42-BCA4-F44D0D0E2CB0}"/>
              </a:ext>
            </a:extLst>
          </p:cNvPr>
          <p:cNvSpPr/>
          <p:nvPr/>
        </p:nvSpPr>
        <p:spPr>
          <a:xfrm>
            <a:off x="7896391" y="3313405"/>
            <a:ext cx="2130485" cy="565445"/>
          </a:xfrm>
          <a:prstGeom prst="wedgeRoundRectCallout">
            <a:avLst>
              <a:gd name="adj1" fmla="val -56294"/>
              <a:gd name="adj2" fmla="val 96694"/>
              <a:gd name="adj3" fmla="val 16667"/>
            </a:avLst>
          </a:prstGeom>
          <a:solidFill>
            <a:srgbClr val="92D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ysClr val="windowText" lastClr="000000"/>
                </a:solidFill>
              </a:rPr>
              <a:t>Baba!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01594846-8CEE-CD4D-AE5B-C187781AD82E}"/>
              </a:ext>
            </a:extLst>
          </p:cNvPr>
          <p:cNvSpPr txBox="1">
            <a:spLocks/>
          </p:cNvSpPr>
          <p:nvPr/>
        </p:nvSpPr>
        <p:spPr bwMode="black">
          <a:xfrm>
            <a:off x="7091314" y="1891041"/>
            <a:ext cx="4522768" cy="1188720"/>
          </a:xfrm>
          <a:prstGeom prst="rect">
            <a:avLst/>
          </a:prstGeom>
          <a:noFill/>
          <a:ln w="31750" cap="sq">
            <a:noFill/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FF0000"/>
                </a:solidFill>
              </a:rPr>
              <a:t>Communicability</a:t>
            </a:r>
          </a:p>
        </p:txBody>
      </p:sp>
    </p:spTree>
    <p:extLst>
      <p:ext uri="{BB962C8B-B14F-4D97-AF65-F5344CB8AC3E}">
        <p14:creationId xmlns:p14="http://schemas.microsoft.com/office/powerpoint/2010/main" val="3702296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4" grpId="0" animBg="1"/>
      <p:bldP spid="22" grpId="0"/>
      <p:bldP spid="24" grpId="0" animBg="1"/>
      <p:bldP spid="25" grpId="0" animBg="1"/>
      <p:bldP spid="1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7C8AF-2502-3C44-95EC-3B35307C3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2192001" cy="1188720"/>
          </a:xfrm>
          <a:solidFill>
            <a:srgbClr val="FFC000"/>
          </a:solidFill>
          <a:ln>
            <a:noFill/>
          </a:ln>
        </p:spPr>
        <p:txBody>
          <a:bodyPr/>
          <a:lstStyle/>
          <a:p>
            <a:r>
              <a:rPr lang="en-US" dirty="0"/>
              <a:t>Children might respond differently to these pressures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A407F9-EF58-184F-8316-8345A96182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88720"/>
            <a:ext cx="12192000" cy="5669280"/>
          </a:xfrm>
        </p:spPr>
        <p:txBody>
          <a:bodyPr>
            <a:normAutofit/>
          </a:bodyPr>
          <a:lstStyle/>
          <a:p>
            <a:r>
              <a:rPr lang="en-US" sz="3200" dirty="0"/>
              <a:t>Children:</a:t>
            </a:r>
          </a:p>
          <a:p>
            <a:pPr lvl="1"/>
            <a:r>
              <a:rPr lang="en-US" sz="3200" dirty="0"/>
              <a:t>Have less experience with language</a:t>
            </a:r>
          </a:p>
          <a:p>
            <a:pPr lvl="1"/>
            <a:r>
              <a:rPr lang="en-US" sz="3200" dirty="0"/>
              <a:t>Have different cognitive systems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2B8C049-3E89-AB47-A796-7FED3B40C6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3840" y="2636520"/>
            <a:ext cx="3781552" cy="3781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228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7C8AF-2502-3C44-95EC-3B35307C3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2192001" cy="1188720"/>
          </a:xfrm>
          <a:solidFill>
            <a:srgbClr val="FFC000"/>
          </a:solidFill>
          <a:ln>
            <a:noFill/>
          </a:ln>
        </p:spPr>
        <p:txBody>
          <a:bodyPr/>
          <a:lstStyle/>
          <a:p>
            <a:r>
              <a:rPr lang="en-US" dirty="0"/>
              <a:t>…Perhaps perpetuating their errors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28F6AD9-FD68-E74B-A936-B6F2ADE3E8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BB225EB2-EDF3-744D-8917-D8634ACD2F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6632" y="1649639"/>
            <a:ext cx="1793930" cy="1793930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C0E18B9C-5705-ED4B-B11F-A229066F4DA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3713" r="-2468"/>
          <a:stretch/>
        </p:blipFill>
        <p:spPr>
          <a:xfrm>
            <a:off x="1196126" y="2873122"/>
            <a:ext cx="1498067" cy="3388528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3FD38E13-12B7-BD4F-A501-695DDB0788B7}"/>
              </a:ext>
            </a:extLst>
          </p:cNvPr>
          <p:cNvSpPr/>
          <p:nvPr/>
        </p:nvSpPr>
        <p:spPr>
          <a:xfrm>
            <a:off x="1451634" y="4445825"/>
            <a:ext cx="774828" cy="70131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C81895E7-FAAB-A24B-984F-990F637719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50440" y="4686847"/>
            <a:ext cx="1287573" cy="1459249"/>
          </a:xfrm>
          <a:prstGeom prst="rect">
            <a:avLst/>
          </a:prstGeom>
        </p:spPr>
      </p:pic>
      <p:sp>
        <p:nvSpPr>
          <p:cNvPr id="49" name="Rounded Rectangular Callout 48">
            <a:extLst>
              <a:ext uri="{FF2B5EF4-FFF2-40B4-BE49-F238E27FC236}">
                <a16:creationId xmlns:a16="http://schemas.microsoft.com/office/drawing/2014/main" id="{84AF0608-1DE7-EB43-B538-DE97E63F04CC}"/>
              </a:ext>
            </a:extLst>
          </p:cNvPr>
          <p:cNvSpPr/>
          <p:nvPr/>
        </p:nvSpPr>
        <p:spPr>
          <a:xfrm>
            <a:off x="2308210" y="3396740"/>
            <a:ext cx="2130485" cy="565445"/>
          </a:xfrm>
          <a:prstGeom prst="wedgeRoundRectCallout">
            <a:avLst>
              <a:gd name="adj1" fmla="val -56294"/>
              <a:gd name="adj2" fmla="val 96694"/>
              <a:gd name="adj3" fmla="val 16667"/>
            </a:avLst>
          </a:prstGeom>
          <a:solidFill>
            <a:srgbClr val="92D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ysClr val="windowText" lastClr="000000"/>
                </a:solidFill>
              </a:rPr>
              <a:t>Baba!</a:t>
            </a: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31EA3277-0EFF-E645-8D6F-6E763DCFBBC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3713" r="-2468"/>
          <a:stretch/>
        </p:blipFill>
        <p:spPr>
          <a:xfrm>
            <a:off x="6691417" y="1371600"/>
            <a:ext cx="1793930" cy="5097314"/>
          </a:xfrm>
          <a:prstGeom prst="rect">
            <a:avLst/>
          </a:prstGeom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476C7B80-985C-0444-9631-75C1D7DCD2AB}"/>
              </a:ext>
            </a:extLst>
          </p:cNvPr>
          <p:cNvSpPr/>
          <p:nvPr/>
        </p:nvSpPr>
        <p:spPr>
          <a:xfrm>
            <a:off x="6987280" y="3794526"/>
            <a:ext cx="978762" cy="1001954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ounded Rectangular Callout 51">
            <a:extLst>
              <a:ext uri="{FF2B5EF4-FFF2-40B4-BE49-F238E27FC236}">
                <a16:creationId xmlns:a16="http://schemas.microsoft.com/office/drawing/2014/main" id="{9195A5E6-5499-3E46-86A4-D33C8A8093C1}"/>
              </a:ext>
            </a:extLst>
          </p:cNvPr>
          <p:cNvSpPr/>
          <p:nvPr/>
        </p:nvSpPr>
        <p:spPr>
          <a:xfrm>
            <a:off x="7937564" y="2091589"/>
            <a:ext cx="2577587" cy="910031"/>
          </a:xfrm>
          <a:prstGeom prst="wedgeRoundRectCallout">
            <a:avLst>
              <a:gd name="adj1" fmla="val -56294"/>
              <a:gd name="adj2" fmla="val 96694"/>
              <a:gd name="adj3" fmla="val 16667"/>
            </a:avLst>
          </a:prstGeom>
          <a:solidFill>
            <a:srgbClr val="92D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ysClr val="windowText" lastClr="000000"/>
                </a:solidFill>
              </a:rPr>
              <a:t>This is a baba!</a:t>
            </a: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B8C3661B-9830-974A-80C0-A9F087405C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33782" y="5009665"/>
            <a:ext cx="1287573" cy="1459249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3ECB4C46-A6C4-7045-AAE2-1CCFD4B7BAB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3713" r="-2468"/>
          <a:stretch/>
        </p:blipFill>
        <p:spPr>
          <a:xfrm>
            <a:off x="10249748" y="3108792"/>
            <a:ext cx="1492252" cy="3375375"/>
          </a:xfrm>
          <a:prstGeom prst="rect">
            <a:avLst/>
          </a:prstGeom>
        </p:spPr>
      </p:pic>
      <p:sp>
        <p:nvSpPr>
          <p:cNvPr id="55" name="Rectangle 54">
            <a:extLst>
              <a:ext uri="{FF2B5EF4-FFF2-40B4-BE49-F238E27FC236}">
                <a16:creationId xmlns:a16="http://schemas.microsoft.com/office/drawing/2014/main" id="{721FC9EB-1FE1-3142-B07B-895E4F639FC3}"/>
              </a:ext>
            </a:extLst>
          </p:cNvPr>
          <p:cNvSpPr/>
          <p:nvPr/>
        </p:nvSpPr>
        <p:spPr>
          <a:xfrm>
            <a:off x="10537410" y="4615437"/>
            <a:ext cx="751840" cy="779353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ounded Rectangular Callout 55">
            <a:extLst>
              <a:ext uri="{FF2B5EF4-FFF2-40B4-BE49-F238E27FC236}">
                <a16:creationId xmlns:a16="http://schemas.microsoft.com/office/drawing/2014/main" id="{7A77DAF1-13F7-834C-A2AB-DC9F42B2D82B}"/>
              </a:ext>
            </a:extLst>
          </p:cNvPr>
          <p:cNvSpPr/>
          <p:nvPr/>
        </p:nvSpPr>
        <p:spPr>
          <a:xfrm>
            <a:off x="8826202" y="3694432"/>
            <a:ext cx="1793931" cy="392686"/>
          </a:xfrm>
          <a:prstGeom prst="wedgeRoundRectCallout">
            <a:avLst>
              <a:gd name="adj1" fmla="val 54495"/>
              <a:gd name="adj2" fmla="val 160860"/>
              <a:gd name="adj3" fmla="val 16667"/>
            </a:avLst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ysClr val="windowText" lastClr="000000"/>
                </a:solidFill>
              </a:rPr>
              <a:t>Baba!</a:t>
            </a:r>
          </a:p>
        </p:txBody>
      </p:sp>
    </p:spTree>
    <p:extLst>
      <p:ext uri="{BB962C8B-B14F-4D97-AF65-F5344CB8AC3E}">
        <p14:creationId xmlns:p14="http://schemas.microsoft.com/office/powerpoint/2010/main" val="4189663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49" grpId="0" animBg="1"/>
      <p:bldP spid="51" grpId="0" animBg="1"/>
      <p:bldP spid="52" grpId="0" animBg="1"/>
      <p:bldP spid="55" grpId="0" animBg="1"/>
      <p:bldP spid="5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7C8AF-2502-3C44-95EC-3B35307C3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2192001" cy="1188720"/>
          </a:xfrm>
          <a:solidFill>
            <a:srgbClr val="FFC000"/>
          </a:solidFill>
          <a:ln>
            <a:noFill/>
          </a:ln>
        </p:spPr>
        <p:txBody>
          <a:bodyPr/>
          <a:lstStyle/>
          <a:p>
            <a:r>
              <a:rPr lang="en-US" dirty="0"/>
              <a:t>But…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A407F9-EF58-184F-8316-8345A96182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88720"/>
            <a:ext cx="12192000" cy="5669280"/>
          </a:xfrm>
        </p:spPr>
        <p:txBody>
          <a:bodyPr>
            <a:normAutofit/>
          </a:bodyPr>
          <a:lstStyle/>
          <a:p>
            <a:r>
              <a:rPr lang="en-US" sz="3200" dirty="0"/>
              <a:t>Children have unique conversational partners</a:t>
            </a:r>
          </a:p>
          <a:p>
            <a:endParaRPr lang="en-US" sz="3200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EA706DD9-1970-E643-BC1F-0AF0BB1C78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5957" y="2660904"/>
            <a:ext cx="3720084" cy="3720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942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FD432199-C07B-FE4B-972C-AE6DAC18E9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2382" y="5032319"/>
            <a:ext cx="1287573" cy="145924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B1EB678-0AD1-C440-A504-9BB3ED6F33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915" y="4920648"/>
            <a:ext cx="1287573" cy="14592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247C8AF-2502-3C44-95EC-3B35307C3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2192001" cy="1188720"/>
          </a:xfrm>
          <a:solidFill>
            <a:srgbClr val="FFC000"/>
          </a:solidFill>
          <a:ln>
            <a:noFill/>
          </a:ln>
        </p:spPr>
        <p:txBody>
          <a:bodyPr/>
          <a:lstStyle/>
          <a:p>
            <a:r>
              <a:rPr lang="en-US" dirty="0"/>
              <a:t>These interlocutors provide key feedback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A407F9-EF58-184F-8316-8345A96182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88720"/>
            <a:ext cx="12192000" cy="5669280"/>
          </a:xfrm>
        </p:spPr>
        <p:txBody>
          <a:bodyPr>
            <a:normAutofit/>
          </a:bodyPr>
          <a:lstStyle/>
          <a:p>
            <a:r>
              <a:rPr lang="en-US" sz="3200" dirty="0"/>
              <a:t>This feedback may protect against oversimplification in language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011417-61CA-D54F-8C25-E6FE08FD1E9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3713" r="-2468"/>
          <a:stretch/>
        </p:blipFill>
        <p:spPr>
          <a:xfrm>
            <a:off x="2832269" y="3202200"/>
            <a:ext cx="1492252" cy="337537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05524BB-5306-764B-A79E-3A24388D206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7813"/>
          <a:stretch/>
        </p:blipFill>
        <p:spPr>
          <a:xfrm>
            <a:off x="391394" y="3109310"/>
            <a:ext cx="1436230" cy="3517615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2A532FC8-05B9-8E47-9858-7DE8964D7F3B}"/>
              </a:ext>
            </a:extLst>
          </p:cNvPr>
          <p:cNvSpPr/>
          <p:nvPr/>
        </p:nvSpPr>
        <p:spPr>
          <a:xfrm>
            <a:off x="756114" y="4231283"/>
            <a:ext cx="751840" cy="164591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ular Callout 20">
            <a:extLst>
              <a:ext uri="{FF2B5EF4-FFF2-40B4-BE49-F238E27FC236}">
                <a16:creationId xmlns:a16="http://schemas.microsoft.com/office/drawing/2014/main" id="{A5A83627-7899-744F-895D-1326C6E11C85}"/>
              </a:ext>
            </a:extLst>
          </p:cNvPr>
          <p:cNvSpPr/>
          <p:nvPr/>
        </p:nvSpPr>
        <p:spPr>
          <a:xfrm>
            <a:off x="1562875" y="2802070"/>
            <a:ext cx="2507105" cy="407212"/>
          </a:xfrm>
          <a:prstGeom prst="wedgeRoundRectCallout">
            <a:avLst>
              <a:gd name="adj1" fmla="val -54430"/>
              <a:gd name="adj2" fmla="val 235120"/>
              <a:gd name="adj3" fmla="val 16667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This is a bottle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EADA073B-DB24-0C47-8DC1-66F0257C770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3713" r="-2468"/>
          <a:stretch/>
        </p:blipFill>
        <p:spPr>
          <a:xfrm>
            <a:off x="7936255" y="1922072"/>
            <a:ext cx="1492252" cy="4704853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F820E327-7C98-2B43-A0DB-B9E44AE1FA56}"/>
              </a:ext>
            </a:extLst>
          </p:cNvPr>
          <p:cNvSpPr/>
          <p:nvPr/>
        </p:nvSpPr>
        <p:spPr>
          <a:xfrm>
            <a:off x="3079746" y="4770859"/>
            <a:ext cx="751840" cy="779353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586CBB7-0CFA-A046-9AF7-8734D371CC70}"/>
              </a:ext>
            </a:extLst>
          </p:cNvPr>
          <p:cNvSpPr/>
          <p:nvPr/>
        </p:nvSpPr>
        <p:spPr>
          <a:xfrm>
            <a:off x="8223917" y="4202600"/>
            <a:ext cx="751840" cy="1049302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C408DAD8-C784-8742-B6FA-53C756D8D6C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3713" r="-2468"/>
          <a:stretch/>
        </p:blipFill>
        <p:spPr>
          <a:xfrm>
            <a:off x="10285088" y="3388281"/>
            <a:ext cx="1492252" cy="3375375"/>
          </a:xfrm>
          <a:prstGeom prst="rect">
            <a:avLst/>
          </a:prstGeom>
        </p:spPr>
      </p:pic>
      <p:sp>
        <p:nvSpPr>
          <p:cNvPr id="27" name="Rounded Rectangular Callout 26">
            <a:extLst>
              <a:ext uri="{FF2B5EF4-FFF2-40B4-BE49-F238E27FC236}">
                <a16:creationId xmlns:a16="http://schemas.microsoft.com/office/drawing/2014/main" id="{657A834F-5BB9-8343-8D28-252C0ACFE733}"/>
              </a:ext>
            </a:extLst>
          </p:cNvPr>
          <p:cNvSpPr/>
          <p:nvPr/>
        </p:nvSpPr>
        <p:spPr>
          <a:xfrm>
            <a:off x="9490382" y="2513349"/>
            <a:ext cx="1492252" cy="1020351"/>
          </a:xfrm>
          <a:prstGeom prst="wedgeRoundRectCallout">
            <a:avLst>
              <a:gd name="adj1" fmla="val -90056"/>
              <a:gd name="adj2" fmla="val 77914"/>
              <a:gd name="adj3" fmla="val 16667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ysClr val="windowText" lastClr="000000"/>
                </a:solidFill>
              </a:rPr>
              <a:t>This is a bottle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BA88681F-DFD2-EA4B-81BF-E1AE6AFBBE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58527" y="1869340"/>
            <a:ext cx="1474944" cy="1474944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01BB65EA-0979-E04A-B652-1EDFEB8AA2C1}"/>
              </a:ext>
            </a:extLst>
          </p:cNvPr>
          <p:cNvSpPr/>
          <p:nvPr/>
        </p:nvSpPr>
        <p:spPr>
          <a:xfrm>
            <a:off x="10572750" y="4894926"/>
            <a:ext cx="751840" cy="779353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ed Rectangular Callout 27">
            <a:extLst>
              <a:ext uri="{FF2B5EF4-FFF2-40B4-BE49-F238E27FC236}">
                <a16:creationId xmlns:a16="http://schemas.microsoft.com/office/drawing/2014/main" id="{A9737150-91D1-A94D-9A76-332E591AA8E9}"/>
              </a:ext>
            </a:extLst>
          </p:cNvPr>
          <p:cNvSpPr/>
          <p:nvPr/>
        </p:nvSpPr>
        <p:spPr>
          <a:xfrm>
            <a:off x="2254735" y="3344284"/>
            <a:ext cx="1230561" cy="545468"/>
          </a:xfrm>
          <a:prstGeom prst="wedgeRoundRectCallout">
            <a:avLst>
              <a:gd name="adj1" fmla="val 53681"/>
              <a:gd name="adj2" fmla="val 100047"/>
              <a:gd name="adj3" fmla="val 16667"/>
            </a:avLst>
          </a:prstGeom>
          <a:solidFill>
            <a:srgbClr val="92D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ysClr val="windowText" lastClr="000000"/>
                </a:solidFill>
              </a:rPr>
              <a:t>Baba!</a:t>
            </a:r>
          </a:p>
        </p:txBody>
      </p:sp>
      <p:sp>
        <p:nvSpPr>
          <p:cNvPr id="35" name="Rounded Rectangular Callout 34">
            <a:extLst>
              <a:ext uri="{FF2B5EF4-FFF2-40B4-BE49-F238E27FC236}">
                <a16:creationId xmlns:a16="http://schemas.microsoft.com/office/drawing/2014/main" id="{901873AB-66CA-7746-8113-4B3899CB0C90}"/>
              </a:ext>
            </a:extLst>
          </p:cNvPr>
          <p:cNvSpPr/>
          <p:nvPr/>
        </p:nvSpPr>
        <p:spPr>
          <a:xfrm>
            <a:off x="1935211" y="3940658"/>
            <a:ext cx="1144535" cy="878178"/>
          </a:xfrm>
          <a:prstGeom prst="wedgeRoundRectCallout">
            <a:avLst>
              <a:gd name="adj1" fmla="val -101218"/>
              <a:gd name="adj2" fmla="val -37869"/>
              <a:gd name="adj3" fmla="val 16667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No, bottle</a:t>
            </a:r>
          </a:p>
        </p:txBody>
      </p:sp>
      <p:sp>
        <p:nvSpPr>
          <p:cNvPr id="22" name="Rounded Rectangular Callout 21">
            <a:extLst>
              <a:ext uri="{FF2B5EF4-FFF2-40B4-BE49-F238E27FC236}">
                <a16:creationId xmlns:a16="http://schemas.microsoft.com/office/drawing/2014/main" id="{46496936-CDFB-8B43-803F-7F55F2893EC6}"/>
              </a:ext>
            </a:extLst>
          </p:cNvPr>
          <p:cNvSpPr/>
          <p:nvPr/>
        </p:nvSpPr>
        <p:spPr>
          <a:xfrm>
            <a:off x="9428507" y="3798334"/>
            <a:ext cx="1496837" cy="404266"/>
          </a:xfrm>
          <a:prstGeom prst="wedgeRoundRectCallout">
            <a:avLst>
              <a:gd name="adj1" fmla="val 34132"/>
              <a:gd name="adj2" fmla="val 190180"/>
              <a:gd name="adj3" fmla="val 16667"/>
            </a:avLst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ysClr val="windowText" lastClr="000000"/>
                </a:solidFill>
              </a:rPr>
              <a:t>Bottle!</a:t>
            </a:r>
          </a:p>
        </p:txBody>
      </p:sp>
    </p:spTree>
    <p:extLst>
      <p:ext uri="{BB962C8B-B14F-4D97-AF65-F5344CB8AC3E}">
        <p14:creationId xmlns:p14="http://schemas.microsoft.com/office/powerpoint/2010/main" val="409201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4" grpId="0" animBg="1"/>
      <p:bldP spid="25" grpId="0" animBg="1"/>
      <p:bldP spid="27" grpId="0" animBg="1"/>
      <p:bldP spid="31" grpId="0" animBg="1"/>
      <p:bldP spid="28" grpId="0" animBg="1"/>
      <p:bldP spid="35" grpId="0" animBg="1"/>
      <p:bldP spid="2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7C8AF-2502-3C44-95EC-3B35307C3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2192001" cy="1188720"/>
          </a:xfrm>
          <a:solidFill>
            <a:srgbClr val="FFC000"/>
          </a:solidFill>
          <a:ln>
            <a:noFill/>
          </a:ln>
        </p:spPr>
        <p:txBody>
          <a:bodyPr/>
          <a:lstStyle/>
          <a:p>
            <a:r>
              <a:rPr lang="en-US" dirty="0"/>
              <a:t>Using iterated learning to study evolution</a:t>
            </a:r>
          </a:p>
        </p:txBody>
      </p:sp>
      <p:pic>
        <p:nvPicPr>
          <p:cNvPr id="13" name="Content Placeholder 12" descr="A picture containing clipart&#10;&#10;Description automatically generated">
            <a:extLst>
              <a:ext uri="{FF2B5EF4-FFF2-40B4-BE49-F238E27FC236}">
                <a16:creationId xmlns:a16="http://schemas.microsoft.com/office/drawing/2014/main" id="{05F3D2A8-F3B2-A448-88AE-2230D6753E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340096" y="1221085"/>
            <a:ext cx="1372300" cy="5534949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35C3C9B-B951-084C-ABF3-9088F9F8B4F1}"/>
              </a:ext>
            </a:extLst>
          </p:cNvPr>
          <p:cNvSpPr txBox="1"/>
          <p:nvPr/>
        </p:nvSpPr>
        <p:spPr>
          <a:xfrm>
            <a:off x="3351338" y="1440701"/>
            <a:ext cx="16425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Georgia" panose="02040502050405020303" pitchFamily="18" charset="0"/>
              </a:rPr>
              <a:t>Randomly-generated language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20D209-8E7D-0D4D-97B7-BE1F6D934BBC}"/>
              </a:ext>
            </a:extLst>
          </p:cNvPr>
          <p:cNvSpPr txBox="1"/>
          <p:nvPr/>
        </p:nvSpPr>
        <p:spPr>
          <a:xfrm>
            <a:off x="6361540" y="2040866"/>
            <a:ext cx="29028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Georgia" panose="02040502050405020303" pitchFamily="18" charset="0"/>
              </a:rPr>
              <a:t>Generation 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E55726-CD14-A241-B8A7-35505B179D0D}"/>
              </a:ext>
            </a:extLst>
          </p:cNvPr>
          <p:cNvSpPr txBox="1"/>
          <p:nvPr/>
        </p:nvSpPr>
        <p:spPr>
          <a:xfrm>
            <a:off x="6361540" y="3827580"/>
            <a:ext cx="29028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Georgia" panose="02040502050405020303" pitchFamily="18" charset="0"/>
              </a:rPr>
              <a:t>Generation 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F0EF99B-FCF6-5146-87AD-489AE8AA6F13}"/>
              </a:ext>
            </a:extLst>
          </p:cNvPr>
          <p:cNvSpPr txBox="1"/>
          <p:nvPr/>
        </p:nvSpPr>
        <p:spPr>
          <a:xfrm>
            <a:off x="6361540" y="5775620"/>
            <a:ext cx="29028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Georgia" panose="02040502050405020303" pitchFamily="18" charset="0"/>
              </a:rPr>
              <a:t>Generation 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CA7A52-BD3C-3545-A9F2-3F16BC01C621}"/>
              </a:ext>
            </a:extLst>
          </p:cNvPr>
          <p:cNvSpPr txBox="1"/>
          <p:nvPr/>
        </p:nvSpPr>
        <p:spPr>
          <a:xfrm>
            <a:off x="3331598" y="5434336"/>
            <a:ext cx="24988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Georgia" panose="02040502050405020303" pitchFamily="18" charset="0"/>
              </a:rPr>
              <a:t>Resultant language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35204DD-F146-9748-8C4D-678A379A30FC}"/>
              </a:ext>
            </a:extLst>
          </p:cNvPr>
          <p:cNvCxnSpPr>
            <a:cxnSpLocks/>
          </p:cNvCxnSpPr>
          <p:nvPr/>
        </p:nvCxnSpPr>
        <p:spPr>
          <a:xfrm flipV="1">
            <a:off x="3029976" y="9009201"/>
            <a:ext cx="1142629" cy="700122"/>
          </a:xfrm>
          <a:prstGeom prst="straightConnector1">
            <a:avLst/>
          </a:prstGeom>
          <a:ln w="152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699086E-57A1-CF45-B95C-E1BA09206ADD}"/>
              </a:ext>
            </a:extLst>
          </p:cNvPr>
          <p:cNvSpPr txBox="1"/>
          <p:nvPr/>
        </p:nvSpPr>
        <p:spPr>
          <a:xfrm>
            <a:off x="9635067" y="6265333"/>
            <a:ext cx="2181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Kirby et al. (2008)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90F7139-817E-D641-BF5D-4026CA8A1BD4}"/>
              </a:ext>
            </a:extLst>
          </p:cNvPr>
          <p:cNvSpPr/>
          <p:nvPr/>
        </p:nvSpPr>
        <p:spPr>
          <a:xfrm>
            <a:off x="3029976" y="4608575"/>
            <a:ext cx="5932793" cy="20260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EC02DDE-F42A-7345-8802-19F4624E1847}"/>
              </a:ext>
            </a:extLst>
          </p:cNvPr>
          <p:cNvSpPr/>
          <p:nvPr/>
        </p:nvSpPr>
        <p:spPr>
          <a:xfrm>
            <a:off x="3129602" y="2600292"/>
            <a:ext cx="5932793" cy="20082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rapezoid 15">
            <a:extLst>
              <a:ext uri="{FF2B5EF4-FFF2-40B4-BE49-F238E27FC236}">
                <a16:creationId xmlns:a16="http://schemas.microsoft.com/office/drawing/2014/main" id="{26DAD6BC-C67A-464E-BA6E-244C07C7AA10}"/>
              </a:ext>
            </a:extLst>
          </p:cNvPr>
          <p:cNvSpPr/>
          <p:nvPr/>
        </p:nvSpPr>
        <p:spPr>
          <a:xfrm>
            <a:off x="5549876" y="1801640"/>
            <a:ext cx="546124" cy="766288"/>
          </a:xfrm>
          <a:prstGeom prst="trapezoid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D188F59-331D-794B-9260-6F672E069B57}"/>
              </a:ext>
            </a:extLst>
          </p:cNvPr>
          <p:cNvSpPr/>
          <p:nvPr/>
        </p:nvSpPr>
        <p:spPr>
          <a:xfrm>
            <a:off x="3118765" y="1286481"/>
            <a:ext cx="5932793" cy="20082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572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7" grpId="0" animBg="1"/>
    </p:bldLst>
  </p:timing>
</p:sld>
</file>

<file path=ppt/theme/theme1.xml><?xml version="1.0" encoding="utf-8"?>
<a:theme xmlns:a="http://schemas.openxmlformats.org/drawingml/2006/main" name="Parcel">
  <a:themeElements>
    <a:clrScheme name="Red Orange">
      <a:dk1>
        <a:sysClr val="windowText" lastClr="000000"/>
      </a:dk1>
      <a:lt1>
        <a:sysClr val="window" lastClr="FFFFFF"/>
      </a:lt1>
      <a:dk2>
        <a:srgbClr val="505046"/>
      </a:dk2>
      <a:lt2>
        <a:srgbClr val="EEECE1"/>
      </a:lt2>
      <a:accent1>
        <a:srgbClr val="E84C22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CC9900"/>
      </a:hlink>
      <a:folHlink>
        <a:srgbClr val="666699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15488</TotalTime>
  <Words>1003</Words>
  <Application>Microsoft Macintosh PowerPoint</Application>
  <PresentationFormat>Widescreen</PresentationFormat>
  <Paragraphs>209</Paragraphs>
  <Slides>36</Slides>
  <Notes>20</Notes>
  <HiddenSlides>4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1" baseType="lpstr">
      <vt:lpstr>Arial</vt:lpstr>
      <vt:lpstr>Calibri</vt:lpstr>
      <vt:lpstr>Georgia</vt:lpstr>
      <vt:lpstr>Gill Sans MT</vt:lpstr>
      <vt:lpstr>Parcel</vt:lpstr>
      <vt:lpstr>Interlocutors preserve complexity in language</vt:lpstr>
      <vt:lpstr>Languages change</vt:lpstr>
      <vt:lpstr>Why do languages evolve?</vt:lpstr>
      <vt:lpstr>Language-learning pressures in context</vt:lpstr>
      <vt:lpstr>Children might respond differently to these pressures</vt:lpstr>
      <vt:lpstr>…Perhaps perpetuating their errors</vt:lpstr>
      <vt:lpstr>But…</vt:lpstr>
      <vt:lpstr>These interlocutors provide key feedback </vt:lpstr>
      <vt:lpstr>Using iterated learning to study evolution</vt:lpstr>
      <vt:lpstr>Using iterated learning to study evolution</vt:lpstr>
      <vt:lpstr>Experiment 1 paradigm</vt:lpstr>
      <vt:lpstr>Experiment 1 paradigm</vt:lpstr>
      <vt:lpstr>Experiment 1: replicating previous iterated learning work </vt:lpstr>
      <vt:lpstr>Accuracy increases over generations</vt:lpstr>
      <vt:lpstr>Complexity decreases over generations</vt:lpstr>
      <vt:lpstr>Experiment 2: Replication/extension of experiment 1</vt:lpstr>
      <vt:lpstr>Accuracy increases over generations</vt:lpstr>
      <vt:lpstr>Complexity decreases over generations</vt:lpstr>
      <vt:lpstr>Experiment 3 paradigm</vt:lpstr>
      <vt:lpstr>Experiment 3 paradigm</vt:lpstr>
      <vt:lpstr>Experiment 3 paradigm</vt:lpstr>
      <vt:lpstr>Experiment 3 paradigm</vt:lpstr>
      <vt:lpstr>Experiment 3 paradigm</vt:lpstr>
      <vt:lpstr>Experiment 3 paradigm</vt:lpstr>
      <vt:lpstr>Experiment 3 paradigm</vt:lpstr>
      <vt:lpstr>Experiment 3: ADULT-ADULT DYAD</vt:lpstr>
      <vt:lpstr>DYAD achieves consistent levels of accuracy</vt:lpstr>
      <vt:lpstr>While Editors Reintroduce complexity </vt:lpstr>
      <vt:lpstr>Editors help retain a higher level of complexity</vt:lpstr>
      <vt:lpstr>Preliminary conclusions</vt:lpstr>
      <vt:lpstr>Future directions</vt:lpstr>
      <vt:lpstr>Thank you!</vt:lpstr>
      <vt:lpstr>Algorithmic complexity measure</vt:lpstr>
      <vt:lpstr>Algorithmic complexity measure ctd.</vt:lpstr>
      <vt:lpstr>Additional complexity plots</vt:lpstr>
      <vt:lpstr>Experiment 1 results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Caregiver reconstruction of children’s errors: the preservation of COMPLEXITY in language</dc:title>
  <dc:creator>Microsoft Office User</dc:creator>
  <cp:lastModifiedBy>Microsoft Office User</cp:lastModifiedBy>
  <cp:revision>92</cp:revision>
  <dcterms:created xsi:type="dcterms:W3CDTF">2018-11-10T20:44:36Z</dcterms:created>
  <dcterms:modified xsi:type="dcterms:W3CDTF">2019-02-18T17:46:54Z</dcterms:modified>
</cp:coreProperties>
</file>